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Præstegaard Hendriksen" initials="KPH" lastIdx="1" clrIdx="0">
    <p:extLst>
      <p:ext uri="{19B8F6BF-5375-455C-9EA6-DF929625EA0E}">
        <p15:presenceInfo xmlns:p15="http://schemas.microsoft.com/office/powerpoint/2012/main" userId="S-1-5-21-3435470509-1905863471-819915870-12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0932A-A748-4E9F-9A1D-1F37940F119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0DF8FDA-22D4-4D85-93B7-EF062F4BCBC8}">
      <dgm:prSet phldrT="[Tekst]" custT="1"/>
      <dgm:spPr/>
      <dgm:t>
        <a:bodyPr/>
        <a:lstStyle/>
        <a:p>
          <a:r>
            <a:rPr lang="da-DK" sz="1200" dirty="0" smtClean="0"/>
            <a:t>I sommerhalvåret bestøves blomster af bier og vind. </a:t>
          </a:r>
          <a:endParaRPr lang="da-DK" sz="1200" dirty="0"/>
        </a:p>
      </dgm:t>
    </dgm:pt>
    <dgm:pt modelId="{46C9575D-FB57-49E9-B362-B94EE31F9210}" type="parTrans" cxnId="{D9E824E9-ADF1-4F53-A765-5C1A115B68AE}">
      <dgm:prSet/>
      <dgm:spPr/>
      <dgm:t>
        <a:bodyPr/>
        <a:lstStyle/>
        <a:p>
          <a:endParaRPr lang="da-DK"/>
        </a:p>
      </dgm:t>
    </dgm:pt>
    <dgm:pt modelId="{4E594950-7C6F-4F59-905D-1D3CBB79B7FE}" type="sibTrans" cxnId="{D9E824E9-ADF1-4F53-A765-5C1A115B68AE}">
      <dgm:prSet/>
      <dgm:spPr/>
      <dgm:t>
        <a:bodyPr/>
        <a:lstStyle/>
        <a:p>
          <a:endParaRPr lang="da-DK"/>
        </a:p>
      </dgm:t>
    </dgm:pt>
    <dgm:pt modelId="{18511C2C-D184-404D-99F0-AD96C2D01CA5}">
      <dgm:prSet phldrT="[Tekst]" custT="1"/>
      <dgm:spPr/>
      <dgm:t>
        <a:bodyPr/>
        <a:lstStyle/>
        <a:p>
          <a:r>
            <a:rPr lang="da-DK" sz="1200" dirty="0" smtClean="0"/>
            <a:t>De bestøvede frø spredes med vinden. </a:t>
          </a:r>
          <a:endParaRPr lang="da-DK" sz="1200" dirty="0"/>
        </a:p>
      </dgm:t>
    </dgm:pt>
    <dgm:pt modelId="{CD2D64C5-756F-4219-AE92-AB7A8F108427}" type="parTrans" cxnId="{3E469674-32DD-464C-9C12-02C7FE129172}">
      <dgm:prSet/>
      <dgm:spPr/>
      <dgm:t>
        <a:bodyPr/>
        <a:lstStyle/>
        <a:p>
          <a:endParaRPr lang="da-DK"/>
        </a:p>
      </dgm:t>
    </dgm:pt>
    <dgm:pt modelId="{D504E9E2-50E1-4667-8A5A-1B98312EB4A3}" type="sibTrans" cxnId="{3E469674-32DD-464C-9C12-02C7FE129172}">
      <dgm:prSet/>
      <dgm:spPr/>
      <dgm:t>
        <a:bodyPr/>
        <a:lstStyle/>
        <a:p>
          <a:endParaRPr lang="da-DK"/>
        </a:p>
      </dgm:t>
    </dgm:pt>
    <dgm:pt modelId="{145532C5-0B3A-4828-80E9-092E06E7605B}">
      <dgm:prSet phldrT="[Tekst]" custT="1"/>
      <dgm:spPr/>
      <dgm:t>
        <a:bodyPr/>
        <a:lstStyle/>
        <a:p>
          <a:r>
            <a:rPr lang="da-DK" sz="1200" dirty="0" smtClean="0"/>
            <a:t>Nye blomster kommer frem . </a:t>
          </a:r>
          <a:endParaRPr lang="da-DK" sz="1200" dirty="0"/>
        </a:p>
      </dgm:t>
    </dgm:pt>
    <dgm:pt modelId="{E26E8CE5-52D3-4B92-99D8-32EAE00E7E83}" type="parTrans" cxnId="{5C62BD58-222C-4463-B010-EBE9322CAAEE}">
      <dgm:prSet/>
      <dgm:spPr/>
      <dgm:t>
        <a:bodyPr/>
        <a:lstStyle/>
        <a:p>
          <a:endParaRPr lang="da-DK"/>
        </a:p>
      </dgm:t>
    </dgm:pt>
    <dgm:pt modelId="{42C99DE9-B6D3-4E7A-9DAF-DDC9BDC952E7}" type="sibTrans" cxnId="{5C62BD58-222C-4463-B010-EBE9322CAAEE}">
      <dgm:prSet/>
      <dgm:spPr/>
      <dgm:t>
        <a:bodyPr/>
        <a:lstStyle/>
        <a:p>
          <a:endParaRPr lang="da-DK"/>
        </a:p>
      </dgm:t>
    </dgm:pt>
    <dgm:pt modelId="{9D05DD85-883B-4856-BB64-AB217DB88A48}">
      <dgm:prSet phldrT="[Tekst]" custT="1"/>
      <dgm:spPr/>
      <dgm:t>
        <a:bodyPr/>
        <a:lstStyle/>
        <a:p>
          <a:r>
            <a:rPr lang="da-DK" sz="1200" dirty="0" smtClean="0"/>
            <a:t>Hovedblomstringen er fra marts til november.</a:t>
          </a:r>
          <a:endParaRPr lang="da-DK" sz="1200" dirty="0"/>
        </a:p>
      </dgm:t>
    </dgm:pt>
    <dgm:pt modelId="{9861C18C-8098-4B40-A511-0C8CB3C05E86}" type="parTrans" cxnId="{9D8DD3DC-20AC-4F99-80A0-4DC9C2987297}">
      <dgm:prSet/>
      <dgm:spPr/>
      <dgm:t>
        <a:bodyPr/>
        <a:lstStyle/>
        <a:p>
          <a:endParaRPr lang="da-DK"/>
        </a:p>
      </dgm:t>
    </dgm:pt>
    <dgm:pt modelId="{12157CEB-5B68-43E7-9BB9-5887022F5A3F}" type="sibTrans" cxnId="{9D8DD3DC-20AC-4F99-80A0-4DC9C2987297}">
      <dgm:prSet/>
      <dgm:spPr/>
      <dgm:t>
        <a:bodyPr/>
        <a:lstStyle/>
        <a:p>
          <a:endParaRPr lang="da-DK"/>
        </a:p>
      </dgm:t>
    </dgm:pt>
    <dgm:pt modelId="{7ABAA82B-5DB3-4622-AA2B-1CC758F7AA5C}" type="pres">
      <dgm:prSet presAssocID="{D4E0932A-A748-4E9F-9A1D-1F37940F11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E0BB478-FA4D-4C8D-865E-640006B5437A}" type="pres">
      <dgm:prSet presAssocID="{90DF8FDA-22D4-4D85-93B7-EF062F4BCBC8}" presName="node" presStyleLbl="node1" presStyleIdx="0" presStyleCnt="4" custScaleX="1092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128F18C-6BFD-4F4B-B7B0-212ED1581BCB}" type="pres">
      <dgm:prSet presAssocID="{90DF8FDA-22D4-4D85-93B7-EF062F4BCBC8}" presName="spNode" presStyleCnt="0"/>
      <dgm:spPr/>
    </dgm:pt>
    <dgm:pt modelId="{F2F9DE59-00F5-475F-8ED6-1DE4A0EBB873}" type="pres">
      <dgm:prSet presAssocID="{4E594950-7C6F-4F59-905D-1D3CBB79B7FE}" presName="sibTrans" presStyleLbl="sibTrans1D1" presStyleIdx="0" presStyleCnt="4"/>
      <dgm:spPr/>
      <dgm:t>
        <a:bodyPr/>
        <a:lstStyle/>
        <a:p>
          <a:endParaRPr lang="da-DK"/>
        </a:p>
      </dgm:t>
    </dgm:pt>
    <dgm:pt modelId="{140F654C-B438-487B-B312-E7F82AFF7074}" type="pres">
      <dgm:prSet presAssocID="{18511C2C-D184-404D-99F0-AD96C2D01C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381B91D-E56E-49E0-8CBD-1245836CEE81}" type="pres">
      <dgm:prSet presAssocID="{18511C2C-D184-404D-99F0-AD96C2D01CA5}" presName="spNode" presStyleCnt="0"/>
      <dgm:spPr/>
    </dgm:pt>
    <dgm:pt modelId="{F6A6116E-B506-4634-AE7F-70A0CE653D45}" type="pres">
      <dgm:prSet presAssocID="{D504E9E2-50E1-4667-8A5A-1B98312EB4A3}" presName="sibTrans" presStyleLbl="sibTrans1D1" presStyleIdx="1" presStyleCnt="4"/>
      <dgm:spPr/>
      <dgm:t>
        <a:bodyPr/>
        <a:lstStyle/>
        <a:p>
          <a:endParaRPr lang="da-DK"/>
        </a:p>
      </dgm:t>
    </dgm:pt>
    <dgm:pt modelId="{AB7BDE3E-1701-4210-A579-9E3D50FEC9A5}" type="pres">
      <dgm:prSet presAssocID="{145532C5-0B3A-4828-80E9-092E06E7605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8C1BBB7-306A-45A3-9024-1DCE9B2910AD}" type="pres">
      <dgm:prSet presAssocID="{145532C5-0B3A-4828-80E9-092E06E7605B}" presName="spNode" presStyleCnt="0"/>
      <dgm:spPr/>
    </dgm:pt>
    <dgm:pt modelId="{F622EAEE-915E-4E1E-A3F8-27008082D1F6}" type="pres">
      <dgm:prSet presAssocID="{42C99DE9-B6D3-4E7A-9DAF-DDC9BDC952E7}" presName="sibTrans" presStyleLbl="sibTrans1D1" presStyleIdx="2" presStyleCnt="4"/>
      <dgm:spPr/>
      <dgm:t>
        <a:bodyPr/>
        <a:lstStyle/>
        <a:p>
          <a:endParaRPr lang="da-DK"/>
        </a:p>
      </dgm:t>
    </dgm:pt>
    <dgm:pt modelId="{171B3579-3674-49E7-A08D-AF858789A5F3}" type="pres">
      <dgm:prSet presAssocID="{9D05DD85-883B-4856-BB64-AB217DB88A48}" presName="node" presStyleLbl="node1" presStyleIdx="3" presStyleCnt="4" custScaleX="116088" custScaleY="11505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5DF4D6B-B63A-4EE5-B324-426F656ACEDB}" type="pres">
      <dgm:prSet presAssocID="{9D05DD85-883B-4856-BB64-AB217DB88A48}" presName="spNode" presStyleCnt="0"/>
      <dgm:spPr/>
    </dgm:pt>
    <dgm:pt modelId="{E306DC0D-C2F6-4BC0-9366-354C4A9D1887}" type="pres">
      <dgm:prSet presAssocID="{12157CEB-5B68-43E7-9BB9-5887022F5A3F}" presName="sibTrans" presStyleLbl="sibTrans1D1" presStyleIdx="3" presStyleCnt="4"/>
      <dgm:spPr/>
      <dgm:t>
        <a:bodyPr/>
        <a:lstStyle/>
        <a:p>
          <a:endParaRPr lang="da-DK"/>
        </a:p>
      </dgm:t>
    </dgm:pt>
  </dgm:ptLst>
  <dgm:cxnLst>
    <dgm:cxn modelId="{116ADCF3-F279-4399-9EEE-A5F0B25D5245}" type="presOf" srcId="{D4E0932A-A748-4E9F-9A1D-1F37940F119B}" destId="{7ABAA82B-5DB3-4622-AA2B-1CC758F7AA5C}" srcOrd="0" destOrd="0" presId="urn:microsoft.com/office/officeart/2005/8/layout/cycle5"/>
    <dgm:cxn modelId="{D224EA4C-CA09-432A-A6D1-A3D13EABD32A}" type="presOf" srcId="{42C99DE9-B6D3-4E7A-9DAF-DDC9BDC952E7}" destId="{F622EAEE-915E-4E1E-A3F8-27008082D1F6}" srcOrd="0" destOrd="0" presId="urn:microsoft.com/office/officeart/2005/8/layout/cycle5"/>
    <dgm:cxn modelId="{9D8DD3DC-20AC-4F99-80A0-4DC9C2987297}" srcId="{D4E0932A-A748-4E9F-9A1D-1F37940F119B}" destId="{9D05DD85-883B-4856-BB64-AB217DB88A48}" srcOrd="3" destOrd="0" parTransId="{9861C18C-8098-4B40-A511-0C8CB3C05E86}" sibTransId="{12157CEB-5B68-43E7-9BB9-5887022F5A3F}"/>
    <dgm:cxn modelId="{2A98CC92-33A7-4483-8E83-043B2DDF639E}" type="presOf" srcId="{12157CEB-5B68-43E7-9BB9-5887022F5A3F}" destId="{E306DC0D-C2F6-4BC0-9366-354C4A9D1887}" srcOrd="0" destOrd="0" presId="urn:microsoft.com/office/officeart/2005/8/layout/cycle5"/>
    <dgm:cxn modelId="{5C62BD58-222C-4463-B010-EBE9322CAAEE}" srcId="{D4E0932A-A748-4E9F-9A1D-1F37940F119B}" destId="{145532C5-0B3A-4828-80E9-092E06E7605B}" srcOrd="2" destOrd="0" parTransId="{E26E8CE5-52D3-4B92-99D8-32EAE00E7E83}" sibTransId="{42C99DE9-B6D3-4E7A-9DAF-DDC9BDC952E7}"/>
    <dgm:cxn modelId="{B39825E2-EC07-4595-9793-30EAD9FC6D9D}" type="presOf" srcId="{18511C2C-D184-404D-99F0-AD96C2D01CA5}" destId="{140F654C-B438-487B-B312-E7F82AFF7074}" srcOrd="0" destOrd="0" presId="urn:microsoft.com/office/officeart/2005/8/layout/cycle5"/>
    <dgm:cxn modelId="{9468AD6A-FA48-415A-95D7-5601313B1A79}" type="presOf" srcId="{145532C5-0B3A-4828-80E9-092E06E7605B}" destId="{AB7BDE3E-1701-4210-A579-9E3D50FEC9A5}" srcOrd="0" destOrd="0" presId="urn:microsoft.com/office/officeart/2005/8/layout/cycle5"/>
    <dgm:cxn modelId="{3E469674-32DD-464C-9C12-02C7FE129172}" srcId="{D4E0932A-A748-4E9F-9A1D-1F37940F119B}" destId="{18511C2C-D184-404D-99F0-AD96C2D01CA5}" srcOrd="1" destOrd="0" parTransId="{CD2D64C5-756F-4219-AE92-AB7A8F108427}" sibTransId="{D504E9E2-50E1-4667-8A5A-1B98312EB4A3}"/>
    <dgm:cxn modelId="{163B897B-B7ED-4690-BFEB-43C974E2CA59}" type="presOf" srcId="{4E594950-7C6F-4F59-905D-1D3CBB79B7FE}" destId="{F2F9DE59-00F5-475F-8ED6-1DE4A0EBB873}" srcOrd="0" destOrd="0" presId="urn:microsoft.com/office/officeart/2005/8/layout/cycle5"/>
    <dgm:cxn modelId="{5AAB0224-A62C-43FD-83C0-4370B2F7FDCE}" type="presOf" srcId="{9D05DD85-883B-4856-BB64-AB217DB88A48}" destId="{171B3579-3674-49E7-A08D-AF858789A5F3}" srcOrd="0" destOrd="0" presId="urn:microsoft.com/office/officeart/2005/8/layout/cycle5"/>
    <dgm:cxn modelId="{7F2BE6E2-5754-4803-9F27-A3895FA2761D}" type="presOf" srcId="{90DF8FDA-22D4-4D85-93B7-EF062F4BCBC8}" destId="{3E0BB478-FA4D-4C8D-865E-640006B5437A}" srcOrd="0" destOrd="0" presId="urn:microsoft.com/office/officeart/2005/8/layout/cycle5"/>
    <dgm:cxn modelId="{23886BCE-BDCF-4AD6-8C64-143D33CE7E5F}" type="presOf" srcId="{D504E9E2-50E1-4667-8A5A-1B98312EB4A3}" destId="{F6A6116E-B506-4634-AE7F-70A0CE653D45}" srcOrd="0" destOrd="0" presId="urn:microsoft.com/office/officeart/2005/8/layout/cycle5"/>
    <dgm:cxn modelId="{D9E824E9-ADF1-4F53-A765-5C1A115B68AE}" srcId="{D4E0932A-A748-4E9F-9A1D-1F37940F119B}" destId="{90DF8FDA-22D4-4D85-93B7-EF062F4BCBC8}" srcOrd="0" destOrd="0" parTransId="{46C9575D-FB57-49E9-B362-B94EE31F9210}" sibTransId="{4E594950-7C6F-4F59-905D-1D3CBB79B7FE}"/>
    <dgm:cxn modelId="{53B48C0E-E15D-45AA-BA65-DD40665698B2}" type="presParOf" srcId="{7ABAA82B-5DB3-4622-AA2B-1CC758F7AA5C}" destId="{3E0BB478-FA4D-4C8D-865E-640006B5437A}" srcOrd="0" destOrd="0" presId="urn:microsoft.com/office/officeart/2005/8/layout/cycle5"/>
    <dgm:cxn modelId="{BABDBCC9-8998-4106-98B7-3A47241C6A6D}" type="presParOf" srcId="{7ABAA82B-5DB3-4622-AA2B-1CC758F7AA5C}" destId="{F128F18C-6BFD-4F4B-B7B0-212ED1581BCB}" srcOrd="1" destOrd="0" presId="urn:microsoft.com/office/officeart/2005/8/layout/cycle5"/>
    <dgm:cxn modelId="{8C5CAF33-660F-44BA-B896-B1351A1A4C39}" type="presParOf" srcId="{7ABAA82B-5DB3-4622-AA2B-1CC758F7AA5C}" destId="{F2F9DE59-00F5-475F-8ED6-1DE4A0EBB873}" srcOrd="2" destOrd="0" presId="urn:microsoft.com/office/officeart/2005/8/layout/cycle5"/>
    <dgm:cxn modelId="{C41EF125-82CE-4EB3-9FD1-74F351482C1C}" type="presParOf" srcId="{7ABAA82B-5DB3-4622-AA2B-1CC758F7AA5C}" destId="{140F654C-B438-487B-B312-E7F82AFF7074}" srcOrd="3" destOrd="0" presId="urn:microsoft.com/office/officeart/2005/8/layout/cycle5"/>
    <dgm:cxn modelId="{40164318-791F-41A0-B0D5-87B9FA76639A}" type="presParOf" srcId="{7ABAA82B-5DB3-4622-AA2B-1CC758F7AA5C}" destId="{5381B91D-E56E-49E0-8CBD-1245836CEE81}" srcOrd="4" destOrd="0" presId="urn:microsoft.com/office/officeart/2005/8/layout/cycle5"/>
    <dgm:cxn modelId="{742EC1E9-081B-4F3D-A682-A92C9D74D761}" type="presParOf" srcId="{7ABAA82B-5DB3-4622-AA2B-1CC758F7AA5C}" destId="{F6A6116E-B506-4634-AE7F-70A0CE653D45}" srcOrd="5" destOrd="0" presId="urn:microsoft.com/office/officeart/2005/8/layout/cycle5"/>
    <dgm:cxn modelId="{BEA40B18-A08D-4094-8207-9D8DF53B7EDD}" type="presParOf" srcId="{7ABAA82B-5DB3-4622-AA2B-1CC758F7AA5C}" destId="{AB7BDE3E-1701-4210-A579-9E3D50FEC9A5}" srcOrd="6" destOrd="0" presId="urn:microsoft.com/office/officeart/2005/8/layout/cycle5"/>
    <dgm:cxn modelId="{F8DCC51D-B7F7-42E3-B634-AF3557F97675}" type="presParOf" srcId="{7ABAA82B-5DB3-4622-AA2B-1CC758F7AA5C}" destId="{A8C1BBB7-306A-45A3-9024-1DCE9B2910AD}" srcOrd="7" destOrd="0" presId="urn:microsoft.com/office/officeart/2005/8/layout/cycle5"/>
    <dgm:cxn modelId="{EA88F178-29EF-4B99-A6E1-45262AADE44C}" type="presParOf" srcId="{7ABAA82B-5DB3-4622-AA2B-1CC758F7AA5C}" destId="{F622EAEE-915E-4E1E-A3F8-27008082D1F6}" srcOrd="8" destOrd="0" presId="urn:microsoft.com/office/officeart/2005/8/layout/cycle5"/>
    <dgm:cxn modelId="{AB5E4AE0-E352-4414-AF52-5E5ABF977780}" type="presParOf" srcId="{7ABAA82B-5DB3-4622-AA2B-1CC758F7AA5C}" destId="{171B3579-3674-49E7-A08D-AF858789A5F3}" srcOrd="9" destOrd="0" presId="urn:microsoft.com/office/officeart/2005/8/layout/cycle5"/>
    <dgm:cxn modelId="{51A047C3-E206-4BAF-A8AC-EF367CAB9D12}" type="presParOf" srcId="{7ABAA82B-5DB3-4622-AA2B-1CC758F7AA5C}" destId="{45DF4D6B-B63A-4EE5-B324-426F656ACEDB}" srcOrd="10" destOrd="0" presId="urn:microsoft.com/office/officeart/2005/8/layout/cycle5"/>
    <dgm:cxn modelId="{DDF3D9E8-A511-4C6E-A473-55980942B373}" type="presParOf" srcId="{7ABAA82B-5DB3-4622-AA2B-1CC758F7AA5C}" destId="{E306DC0D-C2F6-4BC0-9366-354C4A9D188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E1BC30-DD41-41E3-92A6-948350F84EB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5BED26E-A365-4766-A670-5252793A73BF}">
      <dgm:prSet phldrT="[Tekst]" custT="1"/>
      <dgm:spPr/>
      <dgm:t>
        <a:bodyPr/>
        <a:lstStyle/>
        <a:p>
          <a:r>
            <a:rPr lang="da-DK" sz="1100" b="0" dirty="0" smtClean="0">
              <a:latin typeface="Calibri" panose="020F0502020204030204" pitchFamily="34" charset="0"/>
            </a:rPr>
            <a:t>Bøgen springer ud i begyndelsen af maj. De små lysegrønne blade er bløde og fulde af hår. </a:t>
          </a:r>
          <a:endParaRPr lang="da-DK" sz="1100" b="0" dirty="0">
            <a:latin typeface="Calibri" panose="020F0502020204030204" pitchFamily="34" charset="0"/>
          </a:endParaRPr>
        </a:p>
      </dgm:t>
    </dgm:pt>
    <dgm:pt modelId="{CBF49DBC-2EEF-4761-A60B-3D308F7F094D}" type="parTrans" cxnId="{75151B3C-367E-4722-A79A-6B2FB87E5C55}">
      <dgm:prSet/>
      <dgm:spPr/>
      <dgm:t>
        <a:bodyPr/>
        <a:lstStyle/>
        <a:p>
          <a:endParaRPr lang="da-DK"/>
        </a:p>
      </dgm:t>
    </dgm:pt>
    <dgm:pt modelId="{599E6D3E-8A67-46A9-9DDD-E0DCC6B562EC}" type="sibTrans" cxnId="{75151B3C-367E-4722-A79A-6B2FB87E5C55}">
      <dgm:prSet/>
      <dgm:spPr/>
      <dgm:t>
        <a:bodyPr/>
        <a:lstStyle/>
        <a:p>
          <a:endParaRPr lang="da-DK"/>
        </a:p>
      </dgm:t>
    </dgm:pt>
    <dgm:pt modelId="{77BB243E-9603-4EE0-A66C-08E43625D70C}">
      <dgm:prSet phldrT="[Tekst]" custT="1"/>
      <dgm:spPr/>
      <dgm:t>
        <a:bodyPr/>
        <a:lstStyle/>
        <a:p>
          <a:r>
            <a:rPr lang="da-DK" sz="1100" dirty="0" smtClean="0"/>
            <a:t>Under blomstringen bestøves hunblomsterne vha. vinden. </a:t>
          </a:r>
          <a:endParaRPr lang="da-DK" sz="1100" dirty="0"/>
        </a:p>
      </dgm:t>
    </dgm:pt>
    <dgm:pt modelId="{D8311D1B-5803-4E70-9CC6-9A35C254718F}" type="parTrans" cxnId="{1EDDB2A0-62ED-4F71-B575-1955EAE81607}">
      <dgm:prSet/>
      <dgm:spPr/>
      <dgm:t>
        <a:bodyPr/>
        <a:lstStyle/>
        <a:p>
          <a:endParaRPr lang="da-DK"/>
        </a:p>
      </dgm:t>
    </dgm:pt>
    <dgm:pt modelId="{6B08E940-3B69-41DC-92E3-85ACA3F438CA}" type="sibTrans" cxnId="{1EDDB2A0-62ED-4F71-B575-1955EAE81607}">
      <dgm:prSet/>
      <dgm:spPr/>
      <dgm:t>
        <a:bodyPr/>
        <a:lstStyle/>
        <a:p>
          <a:endParaRPr lang="da-DK"/>
        </a:p>
      </dgm:t>
    </dgm:pt>
    <dgm:pt modelId="{81949333-7624-4695-80BF-63BABB01CFDB}">
      <dgm:prSet phldrT="[Tekst]" custT="1"/>
      <dgm:spPr/>
      <dgm:t>
        <a:bodyPr/>
        <a:lstStyle/>
        <a:p>
          <a:r>
            <a:rPr lang="da-DK" sz="1100" dirty="0" smtClean="0"/>
            <a:t>Den bestøvede frugt falder til jorden, og kan blive til nye bøgetræer. </a:t>
          </a:r>
          <a:endParaRPr lang="da-DK" sz="1100" dirty="0"/>
        </a:p>
      </dgm:t>
    </dgm:pt>
    <dgm:pt modelId="{20C55BD2-787F-455A-A207-822F793EF96B}" type="parTrans" cxnId="{5F35632B-C5FC-435C-A621-BD1F83DD5564}">
      <dgm:prSet/>
      <dgm:spPr/>
      <dgm:t>
        <a:bodyPr/>
        <a:lstStyle/>
        <a:p>
          <a:endParaRPr lang="da-DK"/>
        </a:p>
      </dgm:t>
    </dgm:pt>
    <dgm:pt modelId="{19FF8B2A-986E-430C-B998-7305C3DECE6E}" type="sibTrans" cxnId="{5F35632B-C5FC-435C-A621-BD1F83DD5564}">
      <dgm:prSet/>
      <dgm:spPr/>
      <dgm:t>
        <a:bodyPr/>
        <a:lstStyle/>
        <a:p>
          <a:endParaRPr lang="da-DK"/>
        </a:p>
      </dgm:t>
    </dgm:pt>
    <dgm:pt modelId="{452D8175-9CC2-4A92-8BEA-17C21833BF4E}">
      <dgm:prSet custT="1"/>
      <dgm:spPr/>
      <dgm:t>
        <a:bodyPr/>
        <a:lstStyle/>
        <a:p>
          <a:r>
            <a:rPr lang="da-DK" sz="1100" dirty="0" smtClean="0"/>
            <a:t>Bøgetræerne blomstrer i begyndelsen af maj.</a:t>
          </a:r>
          <a:endParaRPr lang="da-DK" sz="1100" dirty="0"/>
        </a:p>
      </dgm:t>
    </dgm:pt>
    <dgm:pt modelId="{1E4CD1B7-F725-4C30-8284-DA9818903EAB}" type="parTrans" cxnId="{F76020CE-D7BF-438F-8024-DD0DE26EC331}">
      <dgm:prSet/>
      <dgm:spPr/>
      <dgm:t>
        <a:bodyPr/>
        <a:lstStyle/>
        <a:p>
          <a:endParaRPr lang="da-DK"/>
        </a:p>
      </dgm:t>
    </dgm:pt>
    <dgm:pt modelId="{93315E90-2951-4C8A-845F-BB2CD5F8FFE1}" type="sibTrans" cxnId="{F76020CE-D7BF-438F-8024-DD0DE26EC331}">
      <dgm:prSet/>
      <dgm:spPr/>
      <dgm:t>
        <a:bodyPr/>
        <a:lstStyle/>
        <a:p>
          <a:endParaRPr lang="da-DK"/>
        </a:p>
      </dgm:t>
    </dgm:pt>
    <dgm:pt modelId="{0591F82F-8BCB-48D9-A53F-2BBF709785FB}" type="pres">
      <dgm:prSet presAssocID="{A6E1BC30-DD41-41E3-92A6-948350F84E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5EFE024-BC31-488D-AFD9-73F5B3482A6E}" type="pres">
      <dgm:prSet presAssocID="{95BED26E-A365-4766-A670-5252793A73BF}" presName="node" presStyleLbl="node1" presStyleIdx="0" presStyleCnt="4" custScaleX="140474" custScaleY="12189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7BBCA85-EFF0-4EF1-B908-1FC16B99AF38}" type="pres">
      <dgm:prSet presAssocID="{95BED26E-A365-4766-A670-5252793A73BF}" presName="spNode" presStyleCnt="0"/>
      <dgm:spPr/>
    </dgm:pt>
    <dgm:pt modelId="{97F1B731-44E2-49C4-8396-EACDFC56C0FA}" type="pres">
      <dgm:prSet presAssocID="{599E6D3E-8A67-46A9-9DDD-E0DCC6B562EC}" presName="sibTrans" presStyleLbl="sibTrans1D1" presStyleIdx="0" presStyleCnt="4"/>
      <dgm:spPr/>
      <dgm:t>
        <a:bodyPr/>
        <a:lstStyle/>
        <a:p>
          <a:endParaRPr lang="da-DK"/>
        </a:p>
      </dgm:t>
    </dgm:pt>
    <dgm:pt modelId="{B9981BD1-CB25-4C14-B8B4-044CCC7FEFA2}" type="pres">
      <dgm:prSet presAssocID="{452D8175-9CC2-4A92-8BEA-17C21833BF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4DF2C7-BDB1-4814-A552-442CCB83ACFB}" type="pres">
      <dgm:prSet presAssocID="{452D8175-9CC2-4A92-8BEA-17C21833BF4E}" presName="spNode" presStyleCnt="0"/>
      <dgm:spPr/>
    </dgm:pt>
    <dgm:pt modelId="{F1C9BD89-B51D-440D-9F69-6A4F5DCFF7C5}" type="pres">
      <dgm:prSet presAssocID="{93315E90-2951-4C8A-845F-BB2CD5F8FFE1}" presName="sibTrans" presStyleLbl="sibTrans1D1" presStyleIdx="1" presStyleCnt="4"/>
      <dgm:spPr/>
      <dgm:t>
        <a:bodyPr/>
        <a:lstStyle/>
        <a:p>
          <a:endParaRPr lang="da-DK"/>
        </a:p>
      </dgm:t>
    </dgm:pt>
    <dgm:pt modelId="{78908F5C-A155-44E7-B873-B554D4561AD8}" type="pres">
      <dgm:prSet presAssocID="{77BB243E-9603-4EE0-A66C-08E43625D70C}" presName="node" presStyleLbl="node1" presStyleIdx="2" presStyleCnt="4" custScaleX="109573" custScaleY="11715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AD1FD4A-0633-4930-86BE-BF13D45B1A3C}" type="pres">
      <dgm:prSet presAssocID="{77BB243E-9603-4EE0-A66C-08E43625D70C}" presName="spNode" presStyleCnt="0"/>
      <dgm:spPr/>
    </dgm:pt>
    <dgm:pt modelId="{9AE3B5D5-9790-4FC1-8C90-72AAD46F1284}" type="pres">
      <dgm:prSet presAssocID="{6B08E940-3B69-41DC-92E3-85ACA3F438CA}" presName="sibTrans" presStyleLbl="sibTrans1D1" presStyleIdx="2" presStyleCnt="4"/>
      <dgm:spPr/>
      <dgm:t>
        <a:bodyPr/>
        <a:lstStyle/>
        <a:p>
          <a:endParaRPr lang="da-DK"/>
        </a:p>
      </dgm:t>
    </dgm:pt>
    <dgm:pt modelId="{37FAA6FB-C8E2-4A32-9443-02D2B7756835}" type="pres">
      <dgm:prSet presAssocID="{81949333-7624-4695-80BF-63BABB01CFDB}" presName="node" presStyleLbl="node1" presStyleIdx="3" presStyleCnt="4" custScaleX="109177" custScaleY="11733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25023A-2F73-4334-B1FF-9EF31B191CC9}" type="pres">
      <dgm:prSet presAssocID="{81949333-7624-4695-80BF-63BABB01CFDB}" presName="spNode" presStyleCnt="0"/>
      <dgm:spPr/>
    </dgm:pt>
    <dgm:pt modelId="{519E3303-0223-4E3C-A137-CD6E864A4882}" type="pres">
      <dgm:prSet presAssocID="{19FF8B2A-986E-430C-B998-7305C3DECE6E}" presName="sibTrans" presStyleLbl="sibTrans1D1" presStyleIdx="3" presStyleCnt="4"/>
      <dgm:spPr/>
      <dgm:t>
        <a:bodyPr/>
        <a:lstStyle/>
        <a:p>
          <a:endParaRPr lang="da-DK"/>
        </a:p>
      </dgm:t>
    </dgm:pt>
  </dgm:ptLst>
  <dgm:cxnLst>
    <dgm:cxn modelId="{7526FC09-29E7-44F9-A7EE-B8AA12E1C426}" type="presOf" srcId="{A6E1BC30-DD41-41E3-92A6-948350F84EB4}" destId="{0591F82F-8BCB-48D9-A53F-2BBF709785FB}" srcOrd="0" destOrd="0" presId="urn:microsoft.com/office/officeart/2005/8/layout/cycle5"/>
    <dgm:cxn modelId="{5CAC8F82-1C25-4BAD-82DE-35970F401722}" type="presOf" srcId="{6B08E940-3B69-41DC-92E3-85ACA3F438CA}" destId="{9AE3B5D5-9790-4FC1-8C90-72AAD46F1284}" srcOrd="0" destOrd="0" presId="urn:microsoft.com/office/officeart/2005/8/layout/cycle5"/>
    <dgm:cxn modelId="{F76020CE-D7BF-438F-8024-DD0DE26EC331}" srcId="{A6E1BC30-DD41-41E3-92A6-948350F84EB4}" destId="{452D8175-9CC2-4A92-8BEA-17C21833BF4E}" srcOrd="1" destOrd="0" parTransId="{1E4CD1B7-F725-4C30-8284-DA9818903EAB}" sibTransId="{93315E90-2951-4C8A-845F-BB2CD5F8FFE1}"/>
    <dgm:cxn modelId="{75151B3C-367E-4722-A79A-6B2FB87E5C55}" srcId="{A6E1BC30-DD41-41E3-92A6-948350F84EB4}" destId="{95BED26E-A365-4766-A670-5252793A73BF}" srcOrd="0" destOrd="0" parTransId="{CBF49DBC-2EEF-4761-A60B-3D308F7F094D}" sibTransId="{599E6D3E-8A67-46A9-9DDD-E0DCC6B562EC}"/>
    <dgm:cxn modelId="{1EDDB2A0-62ED-4F71-B575-1955EAE81607}" srcId="{A6E1BC30-DD41-41E3-92A6-948350F84EB4}" destId="{77BB243E-9603-4EE0-A66C-08E43625D70C}" srcOrd="2" destOrd="0" parTransId="{D8311D1B-5803-4E70-9CC6-9A35C254718F}" sibTransId="{6B08E940-3B69-41DC-92E3-85ACA3F438CA}"/>
    <dgm:cxn modelId="{C27FADA2-7535-4F96-9778-1B9F132F56A5}" type="presOf" srcId="{77BB243E-9603-4EE0-A66C-08E43625D70C}" destId="{78908F5C-A155-44E7-B873-B554D4561AD8}" srcOrd="0" destOrd="0" presId="urn:microsoft.com/office/officeart/2005/8/layout/cycle5"/>
    <dgm:cxn modelId="{754B0391-F056-454C-B03F-12D53ABBBB1A}" type="presOf" srcId="{599E6D3E-8A67-46A9-9DDD-E0DCC6B562EC}" destId="{97F1B731-44E2-49C4-8396-EACDFC56C0FA}" srcOrd="0" destOrd="0" presId="urn:microsoft.com/office/officeart/2005/8/layout/cycle5"/>
    <dgm:cxn modelId="{CC822482-9B6C-4D1A-A0B6-D33B7EA1011B}" type="presOf" srcId="{81949333-7624-4695-80BF-63BABB01CFDB}" destId="{37FAA6FB-C8E2-4A32-9443-02D2B7756835}" srcOrd="0" destOrd="0" presId="urn:microsoft.com/office/officeart/2005/8/layout/cycle5"/>
    <dgm:cxn modelId="{5F35632B-C5FC-435C-A621-BD1F83DD5564}" srcId="{A6E1BC30-DD41-41E3-92A6-948350F84EB4}" destId="{81949333-7624-4695-80BF-63BABB01CFDB}" srcOrd="3" destOrd="0" parTransId="{20C55BD2-787F-455A-A207-822F793EF96B}" sibTransId="{19FF8B2A-986E-430C-B998-7305C3DECE6E}"/>
    <dgm:cxn modelId="{5085AD62-3C72-4617-9599-C6076C025D0E}" type="presOf" srcId="{19FF8B2A-986E-430C-B998-7305C3DECE6E}" destId="{519E3303-0223-4E3C-A137-CD6E864A4882}" srcOrd="0" destOrd="0" presId="urn:microsoft.com/office/officeart/2005/8/layout/cycle5"/>
    <dgm:cxn modelId="{E7DEAA01-5117-4900-846D-E7CA8E4750BF}" type="presOf" srcId="{93315E90-2951-4C8A-845F-BB2CD5F8FFE1}" destId="{F1C9BD89-B51D-440D-9F69-6A4F5DCFF7C5}" srcOrd="0" destOrd="0" presId="urn:microsoft.com/office/officeart/2005/8/layout/cycle5"/>
    <dgm:cxn modelId="{64954750-833A-4ABD-ACAF-662B49942CB3}" type="presOf" srcId="{452D8175-9CC2-4A92-8BEA-17C21833BF4E}" destId="{B9981BD1-CB25-4C14-B8B4-044CCC7FEFA2}" srcOrd="0" destOrd="0" presId="urn:microsoft.com/office/officeart/2005/8/layout/cycle5"/>
    <dgm:cxn modelId="{E3981E11-AB69-43FE-81F4-E9D00B0FEAD6}" type="presOf" srcId="{95BED26E-A365-4766-A670-5252793A73BF}" destId="{95EFE024-BC31-488D-AFD9-73F5B3482A6E}" srcOrd="0" destOrd="0" presId="urn:microsoft.com/office/officeart/2005/8/layout/cycle5"/>
    <dgm:cxn modelId="{C6CFF1AC-17B0-4BD5-A319-8722F6A50DB8}" type="presParOf" srcId="{0591F82F-8BCB-48D9-A53F-2BBF709785FB}" destId="{95EFE024-BC31-488D-AFD9-73F5B3482A6E}" srcOrd="0" destOrd="0" presId="urn:microsoft.com/office/officeart/2005/8/layout/cycle5"/>
    <dgm:cxn modelId="{09B1F43D-F1AA-4A48-A5EE-A61BF0AEE49A}" type="presParOf" srcId="{0591F82F-8BCB-48D9-A53F-2BBF709785FB}" destId="{67BBCA85-EFF0-4EF1-B908-1FC16B99AF38}" srcOrd="1" destOrd="0" presId="urn:microsoft.com/office/officeart/2005/8/layout/cycle5"/>
    <dgm:cxn modelId="{2C85013D-E5FE-426D-9751-16B80478DA8A}" type="presParOf" srcId="{0591F82F-8BCB-48D9-A53F-2BBF709785FB}" destId="{97F1B731-44E2-49C4-8396-EACDFC56C0FA}" srcOrd="2" destOrd="0" presId="urn:microsoft.com/office/officeart/2005/8/layout/cycle5"/>
    <dgm:cxn modelId="{42FE6360-8CC9-4022-8562-B2E18AB3096E}" type="presParOf" srcId="{0591F82F-8BCB-48D9-A53F-2BBF709785FB}" destId="{B9981BD1-CB25-4C14-B8B4-044CCC7FEFA2}" srcOrd="3" destOrd="0" presId="urn:microsoft.com/office/officeart/2005/8/layout/cycle5"/>
    <dgm:cxn modelId="{7BA690EF-60E3-4D4F-9753-DD69F1678F05}" type="presParOf" srcId="{0591F82F-8BCB-48D9-A53F-2BBF709785FB}" destId="{634DF2C7-BDB1-4814-A552-442CCB83ACFB}" srcOrd="4" destOrd="0" presId="urn:microsoft.com/office/officeart/2005/8/layout/cycle5"/>
    <dgm:cxn modelId="{5CBE2A77-C92B-4BBE-BC9E-DDE00B6CB55A}" type="presParOf" srcId="{0591F82F-8BCB-48D9-A53F-2BBF709785FB}" destId="{F1C9BD89-B51D-440D-9F69-6A4F5DCFF7C5}" srcOrd="5" destOrd="0" presId="urn:microsoft.com/office/officeart/2005/8/layout/cycle5"/>
    <dgm:cxn modelId="{E40FECE4-8E8C-4CB2-BE06-FC5A9607E5D9}" type="presParOf" srcId="{0591F82F-8BCB-48D9-A53F-2BBF709785FB}" destId="{78908F5C-A155-44E7-B873-B554D4561AD8}" srcOrd="6" destOrd="0" presId="urn:microsoft.com/office/officeart/2005/8/layout/cycle5"/>
    <dgm:cxn modelId="{C083E2A4-6A3D-472B-A2BE-D600CA632A06}" type="presParOf" srcId="{0591F82F-8BCB-48D9-A53F-2BBF709785FB}" destId="{4AD1FD4A-0633-4930-86BE-BF13D45B1A3C}" srcOrd="7" destOrd="0" presId="urn:microsoft.com/office/officeart/2005/8/layout/cycle5"/>
    <dgm:cxn modelId="{D0A081DD-5794-4418-AE28-2CDB334EFE4D}" type="presParOf" srcId="{0591F82F-8BCB-48D9-A53F-2BBF709785FB}" destId="{9AE3B5D5-9790-4FC1-8C90-72AAD46F1284}" srcOrd="8" destOrd="0" presId="urn:microsoft.com/office/officeart/2005/8/layout/cycle5"/>
    <dgm:cxn modelId="{2A8B683B-9ABE-4F2E-BA47-F786C54367B8}" type="presParOf" srcId="{0591F82F-8BCB-48D9-A53F-2BBF709785FB}" destId="{37FAA6FB-C8E2-4A32-9443-02D2B7756835}" srcOrd="9" destOrd="0" presId="urn:microsoft.com/office/officeart/2005/8/layout/cycle5"/>
    <dgm:cxn modelId="{8FEC75AE-A168-4012-8A05-7B5359C9C09A}" type="presParOf" srcId="{0591F82F-8BCB-48D9-A53F-2BBF709785FB}" destId="{DB25023A-2F73-4334-B1FF-9EF31B191CC9}" srcOrd="10" destOrd="0" presId="urn:microsoft.com/office/officeart/2005/8/layout/cycle5"/>
    <dgm:cxn modelId="{78422202-902A-41FC-A876-92C8D02728A7}" type="presParOf" srcId="{0591F82F-8BCB-48D9-A53F-2BBF709785FB}" destId="{519E3303-0223-4E3C-A137-CD6E864A488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FEB94A-AD07-406C-BC8B-9BFEE1753A8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11F5086-C2B4-4B68-8886-1F1E52C4BD62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I det tidlige forår begynder hannen at synge for at lokke hunnen til.</a:t>
          </a:r>
          <a:endParaRPr lang="da-DK" sz="1200" dirty="0"/>
        </a:p>
      </dgm:t>
    </dgm:pt>
    <dgm:pt modelId="{433D76B5-A2F9-4E6E-934F-B32D243D78AF}" type="parTrans" cxnId="{8B848318-ABEB-4C92-88DD-B879B9974913}">
      <dgm:prSet/>
      <dgm:spPr/>
      <dgm:t>
        <a:bodyPr/>
        <a:lstStyle/>
        <a:p>
          <a:endParaRPr lang="da-DK"/>
        </a:p>
      </dgm:t>
    </dgm:pt>
    <dgm:pt modelId="{B5C56440-267A-43DF-ABCD-F79BC8822F21}" type="sibTrans" cxnId="{8B848318-ABEB-4C92-88DD-B879B9974913}">
      <dgm:prSet/>
      <dgm:spPr>
        <a:solidFill>
          <a:srgbClr val="63C31B"/>
        </a:solidFill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ED5D313A-04A2-47DD-885E-9E8EB9B972EF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Hunnen bygger en rede i et hult træ eller i en redekasse.</a:t>
          </a:r>
          <a:endParaRPr lang="da-DK" sz="1200" dirty="0"/>
        </a:p>
      </dgm:t>
    </dgm:pt>
    <dgm:pt modelId="{6E106E4D-2081-4F45-82B2-3E695588F0B0}" type="parTrans" cxnId="{6D5B3189-893A-4EB5-8B13-4F3194AAE0E1}">
      <dgm:prSet/>
      <dgm:spPr/>
      <dgm:t>
        <a:bodyPr/>
        <a:lstStyle/>
        <a:p>
          <a:endParaRPr lang="da-DK"/>
        </a:p>
      </dgm:t>
    </dgm:pt>
    <dgm:pt modelId="{9B7B847C-539F-4B15-853C-B76EBDB50D25}" type="sibTrans" cxnId="{6D5B3189-893A-4EB5-8B13-4F3194AAE0E1}">
      <dgm:prSet/>
      <dgm:spPr>
        <a:solidFill>
          <a:srgbClr val="63C31B"/>
        </a:solidFill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D379E116-A666-4743-9B97-A75E73980DE1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Hunnen lægger derefter 9-12 æg i maj til juni.</a:t>
          </a:r>
          <a:endParaRPr lang="da-DK" sz="1200" dirty="0"/>
        </a:p>
      </dgm:t>
    </dgm:pt>
    <dgm:pt modelId="{C92DF5D4-6A15-4A03-8842-95FC68236094}" type="parTrans" cxnId="{BCE38FFF-9BDD-4BAD-95F6-2E5B1BB3AC9A}">
      <dgm:prSet/>
      <dgm:spPr/>
      <dgm:t>
        <a:bodyPr/>
        <a:lstStyle/>
        <a:p>
          <a:endParaRPr lang="da-DK"/>
        </a:p>
      </dgm:t>
    </dgm:pt>
    <dgm:pt modelId="{B7D91533-EAD7-4278-B8A3-4D7CC3EB2AC7}" type="sibTrans" cxnId="{BCE38FFF-9BDD-4BAD-95F6-2E5B1BB3AC9A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4A246DCF-4850-450B-A5B8-6FA5882F4C80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Hunnen ruger på æggene i 13-14 dage før de klækkes.</a:t>
          </a:r>
          <a:endParaRPr lang="da-DK" sz="1200" dirty="0"/>
        </a:p>
      </dgm:t>
    </dgm:pt>
    <dgm:pt modelId="{A18D528A-E3E7-49F7-8EBA-632C230EA28B}" type="parTrans" cxnId="{16EA8331-059F-4187-BA75-2881F93AAD30}">
      <dgm:prSet/>
      <dgm:spPr/>
      <dgm:t>
        <a:bodyPr/>
        <a:lstStyle/>
        <a:p>
          <a:endParaRPr lang="da-DK"/>
        </a:p>
      </dgm:t>
    </dgm:pt>
    <dgm:pt modelId="{66591B21-F365-4247-AB8C-346794CC839B}" type="sibTrans" cxnId="{16EA8331-059F-4187-BA75-2881F93AAD30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48D1DFF7-A54E-4B02-B5F5-483A58AED776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Ungerne vokser i reden i 18-20 dage. Så er de klar til at flyve. </a:t>
          </a:r>
          <a:endParaRPr lang="da-DK" sz="1200" dirty="0"/>
        </a:p>
      </dgm:t>
    </dgm:pt>
    <dgm:pt modelId="{57AD855E-71B1-4B48-AE2A-AD15ECD3A59F}" type="parTrans" cxnId="{2C64E927-00A3-4D80-AF7A-62D514946555}">
      <dgm:prSet/>
      <dgm:spPr/>
      <dgm:t>
        <a:bodyPr/>
        <a:lstStyle/>
        <a:p>
          <a:endParaRPr lang="da-DK"/>
        </a:p>
      </dgm:t>
    </dgm:pt>
    <dgm:pt modelId="{C7B9FBB3-3FB6-425D-A1FF-6F1B77B10614}" type="sibTrans" cxnId="{2C64E927-00A3-4D80-AF7A-62D514946555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9090D9BE-C7D6-48DE-A724-F6CCADF61759}">
      <dgm:prSet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Efter 4 uger mere er ungerne uafhængige af deres forældre.</a:t>
          </a:r>
          <a:endParaRPr lang="da-DK" sz="1200" dirty="0"/>
        </a:p>
      </dgm:t>
    </dgm:pt>
    <dgm:pt modelId="{BC8B24B0-DDB7-4E99-9AE9-29D1EA37618C}" type="parTrans" cxnId="{9993E62E-49DD-4E3D-87AC-5B25B63A0247}">
      <dgm:prSet/>
      <dgm:spPr/>
      <dgm:t>
        <a:bodyPr/>
        <a:lstStyle/>
        <a:p>
          <a:endParaRPr lang="da-DK"/>
        </a:p>
      </dgm:t>
    </dgm:pt>
    <dgm:pt modelId="{636A7CA5-2D23-4A76-B148-B4F609C20A9C}" type="sibTrans" cxnId="{9993E62E-49DD-4E3D-87AC-5B25B63A0247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96681FAB-6B3C-46F8-92CF-5069492EE7C0}" type="pres">
      <dgm:prSet presAssocID="{16FEB94A-AD07-406C-BC8B-9BFEE1753A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D9715C8-22AD-451C-A784-4F439E70E0B0}" type="pres">
      <dgm:prSet presAssocID="{D11F5086-C2B4-4B68-8886-1F1E52C4BD62}" presName="node" presStyleLbl="node1" presStyleIdx="0" presStyleCnt="6" custScaleY="141207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A259ECD-9398-4623-8A7C-7B65B123E65E}" type="pres">
      <dgm:prSet presAssocID="{D11F5086-C2B4-4B68-8886-1F1E52C4BD62}" presName="spNode" presStyleCnt="0"/>
      <dgm:spPr/>
    </dgm:pt>
    <dgm:pt modelId="{EE9DD8BD-F228-409D-94BC-87083EC2715A}" type="pres">
      <dgm:prSet presAssocID="{B5C56440-267A-43DF-ABCD-F79BC8822F21}" presName="sibTrans" presStyleLbl="sibTrans1D1" presStyleIdx="0" presStyleCnt="6"/>
      <dgm:spPr/>
      <dgm:t>
        <a:bodyPr/>
        <a:lstStyle/>
        <a:p>
          <a:endParaRPr lang="da-DK"/>
        </a:p>
      </dgm:t>
    </dgm:pt>
    <dgm:pt modelId="{4815B980-AD6F-4CC8-9035-AB0F4F7EE450}" type="pres">
      <dgm:prSet presAssocID="{ED5D313A-04A2-47DD-885E-9E8EB9B972EF}" presName="node" presStyleLbl="node1" presStyleIdx="1" presStyleCnt="6" custScaleY="11550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5551E20-AE7F-418E-A5E3-075A6A1963A7}" type="pres">
      <dgm:prSet presAssocID="{ED5D313A-04A2-47DD-885E-9E8EB9B972EF}" presName="spNode" presStyleCnt="0"/>
      <dgm:spPr/>
    </dgm:pt>
    <dgm:pt modelId="{692D978B-C293-49DB-BD9B-8BF5F1338800}" type="pres">
      <dgm:prSet presAssocID="{9B7B847C-539F-4B15-853C-B76EBDB50D25}" presName="sibTrans" presStyleLbl="sibTrans1D1" presStyleIdx="1" presStyleCnt="6"/>
      <dgm:spPr/>
      <dgm:t>
        <a:bodyPr/>
        <a:lstStyle/>
        <a:p>
          <a:endParaRPr lang="da-DK"/>
        </a:p>
      </dgm:t>
    </dgm:pt>
    <dgm:pt modelId="{16BBFE69-1ED8-4504-85C2-C684BEF08705}" type="pres">
      <dgm:prSet presAssocID="{D379E116-A666-4743-9B97-A75E73980DE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3C2D6D5-98B0-41D9-AAD4-CF26D1A22103}" type="pres">
      <dgm:prSet presAssocID="{D379E116-A666-4743-9B97-A75E73980DE1}" presName="spNode" presStyleCnt="0"/>
      <dgm:spPr/>
    </dgm:pt>
    <dgm:pt modelId="{3F3991A9-E7B1-444B-8759-99A1DA2E0065}" type="pres">
      <dgm:prSet presAssocID="{B7D91533-EAD7-4278-B8A3-4D7CC3EB2AC7}" presName="sibTrans" presStyleLbl="sibTrans1D1" presStyleIdx="2" presStyleCnt="6"/>
      <dgm:spPr/>
      <dgm:t>
        <a:bodyPr/>
        <a:lstStyle/>
        <a:p>
          <a:endParaRPr lang="da-DK"/>
        </a:p>
      </dgm:t>
    </dgm:pt>
    <dgm:pt modelId="{E3E60D57-6D41-4791-9577-9CAF9ABFE063}" type="pres">
      <dgm:prSet presAssocID="{4A246DCF-4850-450B-A5B8-6FA5882F4C8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1F86EB5-04E3-4D1A-B9D6-8E2FAAA16FB9}" type="pres">
      <dgm:prSet presAssocID="{4A246DCF-4850-450B-A5B8-6FA5882F4C80}" presName="spNode" presStyleCnt="0"/>
      <dgm:spPr/>
    </dgm:pt>
    <dgm:pt modelId="{E25C8F56-EC26-47A3-A570-0435C52F351D}" type="pres">
      <dgm:prSet presAssocID="{66591B21-F365-4247-AB8C-346794CC839B}" presName="sibTrans" presStyleLbl="sibTrans1D1" presStyleIdx="3" presStyleCnt="6"/>
      <dgm:spPr/>
      <dgm:t>
        <a:bodyPr/>
        <a:lstStyle/>
        <a:p>
          <a:endParaRPr lang="da-DK"/>
        </a:p>
      </dgm:t>
    </dgm:pt>
    <dgm:pt modelId="{825C8B7E-A425-498C-AF08-A90F142B43E6}" type="pres">
      <dgm:prSet presAssocID="{48D1DFF7-A54E-4B02-B5F5-483A58AED77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137FA3B-47A3-4DF0-898E-83817C6C9FD0}" type="pres">
      <dgm:prSet presAssocID="{48D1DFF7-A54E-4B02-B5F5-483A58AED776}" presName="spNode" presStyleCnt="0"/>
      <dgm:spPr/>
    </dgm:pt>
    <dgm:pt modelId="{016EE594-73BD-431C-A07E-FFA11CC76100}" type="pres">
      <dgm:prSet presAssocID="{C7B9FBB3-3FB6-425D-A1FF-6F1B77B10614}" presName="sibTrans" presStyleLbl="sibTrans1D1" presStyleIdx="4" presStyleCnt="6"/>
      <dgm:spPr/>
      <dgm:t>
        <a:bodyPr/>
        <a:lstStyle/>
        <a:p>
          <a:endParaRPr lang="da-DK"/>
        </a:p>
      </dgm:t>
    </dgm:pt>
    <dgm:pt modelId="{378D2E92-B9F8-4093-8B18-33FF92CBDE22}" type="pres">
      <dgm:prSet presAssocID="{9090D9BE-C7D6-48DE-A724-F6CCADF61759}" presName="node" presStyleLbl="node1" presStyleIdx="5" presStyleCnt="6" custScaleY="12670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C1121E4-5A2E-47A6-973E-B294D6832122}" type="pres">
      <dgm:prSet presAssocID="{9090D9BE-C7D6-48DE-A724-F6CCADF61759}" presName="spNode" presStyleCnt="0"/>
      <dgm:spPr/>
    </dgm:pt>
    <dgm:pt modelId="{AC626DBC-0526-4600-9675-E22A9ECDC278}" type="pres">
      <dgm:prSet presAssocID="{636A7CA5-2D23-4A76-B148-B4F609C20A9C}" presName="sibTrans" presStyleLbl="sibTrans1D1" presStyleIdx="5" presStyleCnt="6"/>
      <dgm:spPr/>
      <dgm:t>
        <a:bodyPr/>
        <a:lstStyle/>
        <a:p>
          <a:endParaRPr lang="da-DK"/>
        </a:p>
      </dgm:t>
    </dgm:pt>
  </dgm:ptLst>
  <dgm:cxnLst>
    <dgm:cxn modelId="{9993E62E-49DD-4E3D-87AC-5B25B63A0247}" srcId="{16FEB94A-AD07-406C-BC8B-9BFEE1753A84}" destId="{9090D9BE-C7D6-48DE-A724-F6CCADF61759}" srcOrd="5" destOrd="0" parTransId="{BC8B24B0-DDB7-4E99-9AE9-29D1EA37618C}" sibTransId="{636A7CA5-2D23-4A76-B148-B4F609C20A9C}"/>
    <dgm:cxn modelId="{8B848318-ABEB-4C92-88DD-B879B9974913}" srcId="{16FEB94A-AD07-406C-BC8B-9BFEE1753A84}" destId="{D11F5086-C2B4-4B68-8886-1F1E52C4BD62}" srcOrd="0" destOrd="0" parTransId="{433D76B5-A2F9-4E6E-934F-B32D243D78AF}" sibTransId="{B5C56440-267A-43DF-ABCD-F79BC8822F21}"/>
    <dgm:cxn modelId="{7CC69FA1-FA63-4E07-A01D-B9F073DEDEF0}" type="presOf" srcId="{D11F5086-C2B4-4B68-8886-1F1E52C4BD62}" destId="{5D9715C8-22AD-451C-A784-4F439E70E0B0}" srcOrd="0" destOrd="0" presId="urn:microsoft.com/office/officeart/2005/8/layout/cycle5"/>
    <dgm:cxn modelId="{6D5B3189-893A-4EB5-8B13-4F3194AAE0E1}" srcId="{16FEB94A-AD07-406C-BC8B-9BFEE1753A84}" destId="{ED5D313A-04A2-47DD-885E-9E8EB9B972EF}" srcOrd="1" destOrd="0" parTransId="{6E106E4D-2081-4F45-82B2-3E695588F0B0}" sibTransId="{9B7B847C-539F-4B15-853C-B76EBDB50D25}"/>
    <dgm:cxn modelId="{E4319A81-8E6C-42EA-B9DA-52E875D61162}" type="presOf" srcId="{B7D91533-EAD7-4278-B8A3-4D7CC3EB2AC7}" destId="{3F3991A9-E7B1-444B-8759-99A1DA2E0065}" srcOrd="0" destOrd="0" presId="urn:microsoft.com/office/officeart/2005/8/layout/cycle5"/>
    <dgm:cxn modelId="{48E615B9-C0B5-4C73-A271-CF77BEA67381}" type="presOf" srcId="{48D1DFF7-A54E-4B02-B5F5-483A58AED776}" destId="{825C8B7E-A425-498C-AF08-A90F142B43E6}" srcOrd="0" destOrd="0" presId="urn:microsoft.com/office/officeart/2005/8/layout/cycle5"/>
    <dgm:cxn modelId="{B926960C-1512-447C-82D1-D7238EF40982}" type="presOf" srcId="{636A7CA5-2D23-4A76-B148-B4F609C20A9C}" destId="{AC626DBC-0526-4600-9675-E22A9ECDC278}" srcOrd="0" destOrd="0" presId="urn:microsoft.com/office/officeart/2005/8/layout/cycle5"/>
    <dgm:cxn modelId="{BDC32647-5F9F-497E-8C62-C3DE088FE063}" type="presOf" srcId="{C7B9FBB3-3FB6-425D-A1FF-6F1B77B10614}" destId="{016EE594-73BD-431C-A07E-FFA11CC76100}" srcOrd="0" destOrd="0" presId="urn:microsoft.com/office/officeart/2005/8/layout/cycle5"/>
    <dgm:cxn modelId="{BC1B2F2E-E174-4B4E-ABB8-39E2E317ABF4}" type="presOf" srcId="{D379E116-A666-4743-9B97-A75E73980DE1}" destId="{16BBFE69-1ED8-4504-85C2-C684BEF08705}" srcOrd="0" destOrd="0" presId="urn:microsoft.com/office/officeart/2005/8/layout/cycle5"/>
    <dgm:cxn modelId="{BFA64800-C66F-4C94-8D85-2BDF73F058DA}" type="presOf" srcId="{ED5D313A-04A2-47DD-885E-9E8EB9B972EF}" destId="{4815B980-AD6F-4CC8-9035-AB0F4F7EE450}" srcOrd="0" destOrd="0" presId="urn:microsoft.com/office/officeart/2005/8/layout/cycle5"/>
    <dgm:cxn modelId="{B434B764-A3A2-4796-BB0D-AA559782DA48}" type="presOf" srcId="{66591B21-F365-4247-AB8C-346794CC839B}" destId="{E25C8F56-EC26-47A3-A570-0435C52F351D}" srcOrd="0" destOrd="0" presId="urn:microsoft.com/office/officeart/2005/8/layout/cycle5"/>
    <dgm:cxn modelId="{E6176C0F-0CAD-4BC3-B978-6605541E95E7}" type="presOf" srcId="{9090D9BE-C7D6-48DE-A724-F6CCADF61759}" destId="{378D2E92-B9F8-4093-8B18-33FF92CBDE22}" srcOrd="0" destOrd="0" presId="urn:microsoft.com/office/officeart/2005/8/layout/cycle5"/>
    <dgm:cxn modelId="{F283DB3E-88BF-459C-A9CB-249CE18158C3}" type="presOf" srcId="{16FEB94A-AD07-406C-BC8B-9BFEE1753A84}" destId="{96681FAB-6B3C-46F8-92CF-5069492EE7C0}" srcOrd="0" destOrd="0" presId="urn:microsoft.com/office/officeart/2005/8/layout/cycle5"/>
    <dgm:cxn modelId="{BCE38FFF-9BDD-4BAD-95F6-2E5B1BB3AC9A}" srcId="{16FEB94A-AD07-406C-BC8B-9BFEE1753A84}" destId="{D379E116-A666-4743-9B97-A75E73980DE1}" srcOrd="2" destOrd="0" parTransId="{C92DF5D4-6A15-4A03-8842-95FC68236094}" sibTransId="{B7D91533-EAD7-4278-B8A3-4D7CC3EB2AC7}"/>
    <dgm:cxn modelId="{5C0EC2BC-F905-47E9-BFCE-F7404742FEA7}" type="presOf" srcId="{B5C56440-267A-43DF-ABCD-F79BC8822F21}" destId="{EE9DD8BD-F228-409D-94BC-87083EC2715A}" srcOrd="0" destOrd="0" presId="urn:microsoft.com/office/officeart/2005/8/layout/cycle5"/>
    <dgm:cxn modelId="{16EA8331-059F-4187-BA75-2881F93AAD30}" srcId="{16FEB94A-AD07-406C-BC8B-9BFEE1753A84}" destId="{4A246DCF-4850-450B-A5B8-6FA5882F4C80}" srcOrd="3" destOrd="0" parTransId="{A18D528A-E3E7-49F7-8EBA-632C230EA28B}" sibTransId="{66591B21-F365-4247-AB8C-346794CC839B}"/>
    <dgm:cxn modelId="{2C64E927-00A3-4D80-AF7A-62D514946555}" srcId="{16FEB94A-AD07-406C-BC8B-9BFEE1753A84}" destId="{48D1DFF7-A54E-4B02-B5F5-483A58AED776}" srcOrd="4" destOrd="0" parTransId="{57AD855E-71B1-4B48-AE2A-AD15ECD3A59F}" sibTransId="{C7B9FBB3-3FB6-425D-A1FF-6F1B77B10614}"/>
    <dgm:cxn modelId="{6F9F5B03-3C1A-44EB-BCE8-1492421B5F08}" type="presOf" srcId="{9B7B847C-539F-4B15-853C-B76EBDB50D25}" destId="{692D978B-C293-49DB-BD9B-8BF5F1338800}" srcOrd="0" destOrd="0" presId="urn:microsoft.com/office/officeart/2005/8/layout/cycle5"/>
    <dgm:cxn modelId="{5AD02407-C163-412C-938D-B18A11F148F8}" type="presOf" srcId="{4A246DCF-4850-450B-A5B8-6FA5882F4C80}" destId="{E3E60D57-6D41-4791-9577-9CAF9ABFE063}" srcOrd="0" destOrd="0" presId="urn:microsoft.com/office/officeart/2005/8/layout/cycle5"/>
    <dgm:cxn modelId="{AEEDEA36-C19E-4BFE-A4C3-6268148358D3}" type="presParOf" srcId="{96681FAB-6B3C-46F8-92CF-5069492EE7C0}" destId="{5D9715C8-22AD-451C-A784-4F439E70E0B0}" srcOrd="0" destOrd="0" presId="urn:microsoft.com/office/officeart/2005/8/layout/cycle5"/>
    <dgm:cxn modelId="{B2709A2E-3C49-4AFD-B7FC-16D825195708}" type="presParOf" srcId="{96681FAB-6B3C-46F8-92CF-5069492EE7C0}" destId="{1A259ECD-9398-4623-8A7C-7B65B123E65E}" srcOrd="1" destOrd="0" presId="urn:microsoft.com/office/officeart/2005/8/layout/cycle5"/>
    <dgm:cxn modelId="{8308DE9C-D523-4381-924B-E53282194F2B}" type="presParOf" srcId="{96681FAB-6B3C-46F8-92CF-5069492EE7C0}" destId="{EE9DD8BD-F228-409D-94BC-87083EC2715A}" srcOrd="2" destOrd="0" presId="urn:microsoft.com/office/officeart/2005/8/layout/cycle5"/>
    <dgm:cxn modelId="{AC890459-18D9-404E-A4DD-E32B2C3B9B6C}" type="presParOf" srcId="{96681FAB-6B3C-46F8-92CF-5069492EE7C0}" destId="{4815B980-AD6F-4CC8-9035-AB0F4F7EE450}" srcOrd="3" destOrd="0" presId="urn:microsoft.com/office/officeart/2005/8/layout/cycle5"/>
    <dgm:cxn modelId="{2C42E843-CE26-4D66-9538-29A4E244D417}" type="presParOf" srcId="{96681FAB-6B3C-46F8-92CF-5069492EE7C0}" destId="{55551E20-AE7F-418E-A5E3-075A6A1963A7}" srcOrd="4" destOrd="0" presId="urn:microsoft.com/office/officeart/2005/8/layout/cycle5"/>
    <dgm:cxn modelId="{67493FEF-8A8E-459B-92D8-F5F84DCB3C8F}" type="presParOf" srcId="{96681FAB-6B3C-46F8-92CF-5069492EE7C0}" destId="{692D978B-C293-49DB-BD9B-8BF5F1338800}" srcOrd="5" destOrd="0" presId="urn:microsoft.com/office/officeart/2005/8/layout/cycle5"/>
    <dgm:cxn modelId="{1E0E0F08-3506-439D-9E1A-77F87BF9AEAA}" type="presParOf" srcId="{96681FAB-6B3C-46F8-92CF-5069492EE7C0}" destId="{16BBFE69-1ED8-4504-85C2-C684BEF08705}" srcOrd="6" destOrd="0" presId="urn:microsoft.com/office/officeart/2005/8/layout/cycle5"/>
    <dgm:cxn modelId="{E95CC44A-F7A5-4F55-A911-BCC03429F04E}" type="presParOf" srcId="{96681FAB-6B3C-46F8-92CF-5069492EE7C0}" destId="{D3C2D6D5-98B0-41D9-AAD4-CF26D1A22103}" srcOrd="7" destOrd="0" presId="urn:microsoft.com/office/officeart/2005/8/layout/cycle5"/>
    <dgm:cxn modelId="{45F776B0-9EA7-4955-AB05-70F6637B9DB8}" type="presParOf" srcId="{96681FAB-6B3C-46F8-92CF-5069492EE7C0}" destId="{3F3991A9-E7B1-444B-8759-99A1DA2E0065}" srcOrd="8" destOrd="0" presId="urn:microsoft.com/office/officeart/2005/8/layout/cycle5"/>
    <dgm:cxn modelId="{0228CD65-57E0-47EC-912B-6BB79DA0230B}" type="presParOf" srcId="{96681FAB-6B3C-46F8-92CF-5069492EE7C0}" destId="{E3E60D57-6D41-4791-9577-9CAF9ABFE063}" srcOrd="9" destOrd="0" presId="urn:microsoft.com/office/officeart/2005/8/layout/cycle5"/>
    <dgm:cxn modelId="{2A2AB4E8-C19F-4326-9E40-B33D71FD8454}" type="presParOf" srcId="{96681FAB-6B3C-46F8-92CF-5069492EE7C0}" destId="{91F86EB5-04E3-4D1A-B9D6-8E2FAAA16FB9}" srcOrd="10" destOrd="0" presId="urn:microsoft.com/office/officeart/2005/8/layout/cycle5"/>
    <dgm:cxn modelId="{8EFBB416-8E3E-472B-B092-0A8D8E90CA63}" type="presParOf" srcId="{96681FAB-6B3C-46F8-92CF-5069492EE7C0}" destId="{E25C8F56-EC26-47A3-A570-0435C52F351D}" srcOrd="11" destOrd="0" presId="urn:microsoft.com/office/officeart/2005/8/layout/cycle5"/>
    <dgm:cxn modelId="{A8DA386C-1642-4587-8421-997401BBFBB6}" type="presParOf" srcId="{96681FAB-6B3C-46F8-92CF-5069492EE7C0}" destId="{825C8B7E-A425-498C-AF08-A90F142B43E6}" srcOrd="12" destOrd="0" presId="urn:microsoft.com/office/officeart/2005/8/layout/cycle5"/>
    <dgm:cxn modelId="{167D57A9-405F-42DB-8A22-A2EE1123CFD2}" type="presParOf" srcId="{96681FAB-6B3C-46F8-92CF-5069492EE7C0}" destId="{4137FA3B-47A3-4DF0-898E-83817C6C9FD0}" srcOrd="13" destOrd="0" presId="urn:microsoft.com/office/officeart/2005/8/layout/cycle5"/>
    <dgm:cxn modelId="{E371BA07-40D9-407B-BD77-362C53E7D7BC}" type="presParOf" srcId="{96681FAB-6B3C-46F8-92CF-5069492EE7C0}" destId="{016EE594-73BD-431C-A07E-FFA11CC76100}" srcOrd="14" destOrd="0" presId="urn:microsoft.com/office/officeart/2005/8/layout/cycle5"/>
    <dgm:cxn modelId="{E99B1704-4F64-4632-BA86-58FAFD35B225}" type="presParOf" srcId="{96681FAB-6B3C-46F8-92CF-5069492EE7C0}" destId="{378D2E92-B9F8-4093-8B18-33FF92CBDE22}" srcOrd="15" destOrd="0" presId="urn:microsoft.com/office/officeart/2005/8/layout/cycle5"/>
    <dgm:cxn modelId="{656C0609-59F2-4199-B96F-A3566EE92513}" type="presParOf" srcId="{96681FAB-6B3C-46F8-92CF-5069492EE7C0}" destId="{8C1121E4-5A2E-47A6-973E-B294D6832122}" srcOrd="16" destOrd="0" presId="urn:microsoft.com/office/officeart/2005/8/layout/cycle5"/>
    <dgm:cxn modelId="{E1D116E9-2A36-4569-9298-E9D70160255F}" type="presParOf" srcId="{96681FAB-6B3C-46F8-92CF-5069492EE7C0}" destId="{AC626DBC-0526-4600-9675-E22A9ECDC278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F47C32-5362-4083-9EE3-41259739C3E8}" type="doc">
      <dgm:prSet loTypeId="urn:microsoft.com/office/officeart/2005/8/layout/cycle5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a-DK"/>
        </a:p>
      </dgm:t>
    </dgm:pt>
    <dgm:pt modelId="{0FD00E50-BD17-4A88-8A09-B0834FD7614C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I marts/april finder pardannelsen sted, og hannen finder et yngleterritorium .</a:t>
          </a:r>
          <a:endParaRPr lang="da-DK" sz="1200" dirty="0"/>
        </a:p>
      </dgm:t>
    </dgm:pt>
    <dgm:pt modelId="{72125A4C-403B-41F9-A62B-AAA6B44E1600}" type="parTrans" cxnId="{4D48F8D7-6071-4CCD-BFD3-9B507EB096BA}">
      <dgm:prSet/>
      <dgm:spPr/>
      <dgm:t>
        <a:bodyPr/>
        <a:lstStyle/>
        <a:p>
          <a:endParaRPr lang="da-DK"/>
        </a:p>
      </dgm:t>
    </dgm:pt>
    <dgm:pt modelId="{77F70A66-EFAA-442B-BC43-417362065BF8}" type="sibTrans" cxnId="{4D48F8D7-6071-4CCD-BFD3-9B507EB096BA}">
      <dgm:prSet/>
      <dgm:spPr/>
      <dgm:t>
        <a:bodyPr/>
        <a:lstStyle/>
        <a:p>
          <a:endParaRPr lang="da-DK"/>
        </a:p>
      </dgm:t>
    </dgm:pt>
    <dgm:pt modelId="{DAAA7A22-70E3-4FD8-BA61-94F2D9B26C1E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Hunnen bygger rede og lægger 4-6 æg. I denne periode fodres hun af hannen. </a:t>
          </a:r>
          <a:endParaRPr lang="da-DK" sz="1200" dirty="0"/>
        </a:p>
      </dgm:t>
    </dgm:pt>
    <dgm:pt modelId="{09F4464F-1C02-4EBA-B9C0-4C411A00D7F1}" type="parTrans" cxnId="{F77DA91B-9E7F-47F3-BA84-5694C9F400CA}">
      <dgm:prSet/>
      <dgm:spPr/>
      <dgm:t>
        <a:bodyPr/>
        <a:lstStyle/>
        <a:p>
          <a:endParaRPr lang="da-DK"/>
        </a:p>
      </dgm:t>
    </dgm:pt>
    <dgm:pt modelId="{EC0DB4D3-29AC-4EE7-BD8A-47F0DC05E706}" type="sibTrans" cxnId="{F77DA91B-9E7F-47F3-BA84-5694C9F400CA}">
      <dgm:prSet/>
      <dgm:spPr/>
      <dgm:t>
        <a:bodyPr/>
        <a:lstStyle/>
        <a:p>
          <a:endParaRPr lang="da-DK"/>
        </a:p>
      </dgm:t>
    </dgm:pt>
    <dgm:pt modelId="{F8DE8B94-12CB-400C-89E9-870956EDBE46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Hunnen ruger på æggene i 13-14 dage før de klækkes.</a:t>
          </a:r>
          <a:endParaRPr lang="da-DK" sz="1200" dirty="0"/>
        </a:p>
      </dgm:t>
    </dgm:pt>
    <dgm:pt modelId="{996FC2D8-FA16-4DAB-8B90-FC117789A251}" type="parTrans" cxnId="{2E3E609D-5C28-47DC-AFC1-843B6CE5A74C}">
      <dgm:prSet/>
      <dgm:spPr/>
      <dgm:t>
        <a:bodyPr/>
        <a:lstStyle/>
        <a:p>
          <a:endParaRPr lang="da-DK"/>
        </a:p>
      </dgm:t>
    </dgm:pt>
    <dgm:pt modelId="{BF23BF3F-76B3-47B5-A7BA-BD8DF1C0D901}" type="sibTrans" cxnId="{2E3E609D-5C28-47DC-AFC1-843B6CE5A74C}">
      <dgm:prSet/>
      <dgm:spPr/>
      <dgm:t>
        <a:bodyPr/>
        <a:lstStyle/>
        <a:p>
          <a:endParaRPr lang="da-DK"/>
        </a:p>
      </dgm:t>
    </dgm:pt>
    <dgm:pt modelId="{08E51673-2EA9-488C-B5D2-B8D720A5BF6B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Efter ca. 2 uger er ungerne klar til at flyve.</a:t>
          </a:r>
          <a:endParaRPr lang="da-DK" sz="1200" dirty="0"/>
        </a:p>
      </dgm:t>
    </dgm:pt>
    <dgm:pt modelId="{29F97CA5-DC29-4F0D-B328-6188B5B46ABC}" type="parTrans" cxnId="{E7E720FE-C47B-4CF7-ADAA-4D7D8A0F0D28}">
      <dgm:prSet/>
      <dgm:spPr/>
      <dgm:t>
        <a:bodyPr/>
        <a:lstStyle/>
        <a:p>
          <a:endParaRPr lang="da-DK"/>
        </a:p>
      </dgm:t>
    </dgm:pt>
    <dgm:pt modelId="{C10018BC-D7D0-4E2E-A565-DA463D1D1634}" type="sibTrans" cxnId="{E7E720FE-C47B-4CF7-ADAA-4D7D8A0F0D28}">
      <dgm:prSet/>
      <dgm:spPr/>
      <dgm:t>
        <a:bodyPr/>
        <a:lstStyle/>
        <a:p>
          <a:endParaRPr lang="da-DK"/>
        </a:p>
      </dgm:t>
    </dgm:pt>
    <dgm:pt modelId="{03D83F0C-18A7-4C4B-B9B0-A906A0205018}">
      <dgm:prSet phldrT="[Tekst]" custT="1"/>
      <dgm:spPr>
        <a:solidFill>
          <a:srgbClr val="63C31B"/>
        </a:solidFill>
      </dgm:spPr>
      <dgm:t>
        <a:bodyPr/>
        <a:lstStyle/>
        <a:p>
          <a:r>
            <a:rPr lang="da-DK" sz="1200" dirty="0" smtClean="0"/>
            <a:t>2-3 uger efter, ungerne e er flyveklar, forlader de deres forældre.</a:t>
          </a:r>
          <a:endParaRPr lang="da-DK" sz="1200" dirty="0"/>
        </a:p>
      </dgm:t>
    </dgm:pt>
    <dgm:pt modelId="{FA96C3E0-507D-4A38-8751-797A59504B42}" type="parTrans" cxnId="{C1CB56AF-5329-4547-9D78-E822BED4ADB7}">
      <dgm:prSet/>
      <dgm:spPr/>
      <dgm:t>
        <a:bodyPr/>
        <a:lstStyle/>
        <a:p>
          <a:endParaRPr lang="da-DK"/>
        </a:p>
      </dgm:t>
    </dgm:pt>
    <dgm:pt modelId="{B69F85DE-CF60-4BB9-91F4-2D4F40F5ADD8}" type="sibTrans" cxnId="{C1CB56AF-5329-4547-9D78-E822BED4ADB7}">
      <dgm:prSet/>
      <dgm:spPr/>
      <dgm:t>
        <a:bodyPr/>
        <a:lstStyle/>
        <a:p>
          <a:endParaRPr lang="da-DK"/>
        </a:p>
      </dgm:t>
    </dgm:pt>
    <dgm:pt modelId="{E64259C9-134A-4C67-8116-96441096A4CD}" type="pres">
      <dgm:prSet presAssocID="{D4F47C32-5362-4083-9EE3-41259739C3E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87EE608-8510-46CB-BC2C-17F516936BB6}" type="pres">
      <dgm:prSet presAssocID="{0FD00E50-BD17-4A88-8A09-B0834FD7614C}" presName="node" presStyleLbl="node1" presStyleIdx="0" presStyleCnt="5" custScaleX="130166" custScaleY="1404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E9B6134-85F1-466F-97CB-A5A635CFF669}" type="pres">
      <dgm:prSet presAssocID="{0FD00E50-BD17-4A88-8A09-B0834FD7614C}" presName="spNode" presStyleCnt="0"/>
      <dgm:spPr/>
    </dgm:pt>
    <dgm:pt modelId="{B1F66CC3-BA5F-49F6-9C7A-31489C0CEDD4}" type="pres">
      <dgm:prSet presAssocID="{77F70A66-EFAA-442B-BC43-417362065BF8}" presName="sibTrans" presStyleLbl="sibTrans1D1" presStyleIdx="0" presStyleCnt="5"/>
      <dgm:spPr/>
      <dgm:t>
        <a:bodyPr/>
        <a:lstStyle/>
        <a:p>
          <a:endParaRPr lang="da-DK"/>
        </a:p>
      </dgm:t>
    </dgm:pt>
    <dgm:pt modelId="{8B220835-F204-4DAB-B81C-5ADA2AE20318}" type="pres">
      <dgm:prSet presAssocID="{DAAA7A22-70E3-4FD8-BA61-94F2D9B26C1E}" presName="node" presStyleLbl="node1" presStyleIdx="1" presStyleCnt="5" custScaleX="113445" custScaleY="12532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F7DA9DE-07D0-4D63-BFFD-BEC5A93685A2}" type="pres">
      <dgm:prSet presAssocID="{DAAA7A22-70E3-4FD8-BA61-94F2D9B26C1E}" presName="spNode" presStyleCnt="0"/>
      <dgm:spPr/>
    </dgm:pt>
    <dgm:pt modelId="{BD93472F-1AA6-4020-8388-608A841B925C}" type="pres">
      <dgm:prSet presAssocID="{EC0DB4D3-29AC-4EE7-BD8A-47F0DC05E706}" presName="sibTrans" presStyleLbl="sibTrans1D1" presStyleIdx="1" presStyleCnt="5"/>
      <dgm:spPr/>
      <dgm:t>
        <a:bodyPr/>
        <a:lstStyle/>
        <a:p>
          <a:endParaRPr lang="da-DK"/>
        </a:p>
      </dgm:t>
    </dgm:pt>
    <dgm:pt modelId="{9C8125BC-FD5D-48A8-849C-8BF68D281FFD}" type="pres">
      <dgm:prSet presAssocID="{F8DE8B94-12CB-400C-89E9-870956EDBE4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E1AC3E1-69A1-40CE-A8BE-71DE47BFAD92}" type="pres">
      <dgm:prSet presAssocID="{F8DE8B94-12CB-400C-89E9-870956EDBE46}" presName="spNode" presStyleCnt="0"/>
      <dgm:spPr/>
    </dgm:pt>
    <dgm:pt modelId="{5F795853-CBBC-4C5A-B35B-98459A122A18}" type="pres">
      <dgm:prSet presAssocID="{BF23BF3F-76B3-47B5-A7BA-BD8DF1C0D901}" presName="sibTrans" presStyleLbl="sibTrans1D1" presStyleIdx="2" presStyleCnt="5"/>
      <dgm:spPr/>
      <dgm:t>
        <a:bodyPr/>
        <a:lstStyle/>
        <a:p>
          <a:endParaRPr lang="da-DK"/>
        </a:p>
      </dgm:t>
    </dgm:pt>
    <dgm:pt modelId="{D18FE47A-3E5F-4157-9ABA-29C14341FB61}" type="pres">
      <dgm:prSet presAssocID="{08E51673-2EA9-488C-B5D2-B8D720A5BF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6A2A0B5-358F-4ECC-8C91-50A433C4CB86}" type="pres">
      <dgm:prSet presAssocID="{08E51673-2EA9-488C-B5D2-B8D720A5BF6B}" presName="spNode" presStyleCnt="0"/>
      <dgm:spPr/>
    </dgm:pt>
    <dgm:pt modelId="{3FEB5443-F95A-405C-89E7-A72C7F99C104}" type="pres">
      <dgm:prSet presAssocID="{C10018BC-D7D0-4E2E-A565-DA463D1D1634}" presName="sibTrans" presStyleLbl="sibTrans1D1" presStyleIdx="3" presStyleCnt="5"/>
      <dgm:spPr/>
      <dgm:t>
        <a:bodyPr/>
        <a:lstStyle/>
        <a:p>
          <a:endParaRPr lang="da-DK"/>
        </a:p>
      </dgm:t>
    </dgm:pt>
    <dgm:pt modelId="{573ED821-48BC-4614-A99B-8D4A6CDC3A9E}" type="pres">
      <dgm:prSet presAssocID="{03D83F0C-18A7-4C4B-B9B0-A906A0205018}" presName="node" presStyleLbl="node1" presStyleIdx="4" presStyleCnt="5" custScaleX="112874" custScaleY="15836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0016A4-9AB5-45C2-8C80-4CD2C3173598}" type="pres">
      <dgm:prSet presAssocID="{03D83F0C-18A7-4C4B-B9B0-A906A0205018}" presName="spNode" presStyleCnt="0"/>
      <dgm:spPr/>
    </dgm:pt>
    <dgm:pt modelId="{5FC789DC-4AF1-437B-99FC-24FB7A82071D}" type="pres">
      <dgm:prSet presAssocID="{B69F85DE-CF60-4BB9-91F4-2D4F40F5ADD8}" presName="sibTrans" presStyleLbl="sibTrans1D1" presStyleIdx="4" presStyleCnt="5"/>
      <dgm:spPr/>
      <dgm:t>
        <a:bodyPr/>
        <a:lstStyle/>
        <a:p>
          <a:endParaRPr lang="da-DK"/>
        </a:p>
      </dgm:t>
    </dgm:pt>
  </dgm:ptLst>
  <dgm:cxnLst>
    <dgm:cxn modelId="{C1CB56AF-5329-4547-9D78-E822BED4ADB7}" srcId="{D4F47C32-5362-4083-9EE3-41259739C3E8}" destId="{03D83F0C-18A7-4C4B-B9B0-A906A0205018}" srcOrd="4" destOrd="0" parTransId="{FA96C3E0-507D-4A38-8751-797A59504B42}" sibTransId="{B69F85DE-CF60-4BB9-91F4-2D4F40F5ADD8}"/>
    <dgm:cxn modelId="{A9F77E1E-3392-472F-9C13-5EF4C38A5045}" type="presOf" srcId="{EC0DB4D3-29AC-4EE7-BD8A-47F0DC05E706}" destId="{BD93472F-1AA6-4020-8388-608A841B925C}" srcOrd="0" destOrd="0" presId="urn:microsoft.com/office/officeart/2005/8/layout/cycle5"/>
    <dgm:cxn modelId="{2E3E609D-5C28-47DC-AFC1-843B6CE5A74C}" srcId="{D4F47C32-5362-4083-9EE3-41259739C3E8}" destId="{F8DE8B94-12CB-400C-89E9-870956EDBE46}" srcOrd="2" destOrd="0" parTransId="{996FC2D8-FA16-4DAB-8B90-FC117789A251}" sibTransId="{BF23BF3F-76B3-47B5-A7BA-BD8DF1C0D901}"/>
    <dgm:cxn modelId="{5AA1BDD5-8832-4684-A0B5-C6C464BEFF38}" type="presOf" srcId="{77F70A66-EFAA-442B-BC43-417362065BF8}" destId="{B1F66CC3-BA5F-49F6-9C7A-31489C0CEDD4}" srcOrd="0" destOrd="0" presId="urn:microsoft.com/office/officeart/2005/8/layout/cycle5"/>
    <dgm:cxn modelId="{3336F7E6-B155-4C40-8170-DABFBFBEF1F5}" type="presOf" srcId="{F8DE8B94-12CB-400C-89E9-870956EDBE46}" destId="{9C8125BC-FD5D-48A8-849C-8BF68D281FFD}" srcOrd="0" destOrd="0" presId="urn:microsoft.com/office/officeart/2005/8/layout/cycle5"/>
    <dgm:cxn modelId="{F77DA91B-9E7F-47F3-BA84-5694C9F400CA}" srcId="{D4F47C32-5362-4083-9EE3-41259739C3E8}" destId="{DAAA7A22-70E3-4FD8-BA61-94F2D9B26C1E}" srcOrd="1" destOrd="0" parTransId="{09F4464F-1C02-4EBA-B9C0-4C411A00D7F1}" sibTransId="{EC0DB4D3-29AC-4EE7-BD8A-47F0DC05E706}"/>
    <dgm:cxn modelId="{8925AC17-4C76-4AE6-AE25-EE090913B35E}" type="presOf" srcId="{08E51673-2EA9-488C-B5D2-B8D720A5BF6B}" destId="{D18FE47A-3E5F-4157-9ABA-29C14341FB61}" srcOrd="0" destOrd="0" presId="urn:microsoft.com/office/officeart/2005/8/layout/cycle5"/>
    <dgm:cxn modelId="{F337B62F-D9E3-47BE-8CA6-1BE5B345EA07}" type="presOf" srcId="{03D83F0C-18A7-4C4B-B9B0-A906A0205018}" destId="{573ED821-48BC-4614-A99B-8D4A6CDC3A9E}" srcOrd="0" destOrd="0" presId="urn:microsoft.com/office/officeart/2005/8/layout/cycle5"/>
    <dgm:cxn modelId="{DB210FD5-A1BA-4317-AB05-FA305E3C7253}" type="presOf" srcId="{D4F47C32-5362-4083-9EE3-41259739C3E8}" destId="{E64259C9-134A-4C67-8116-96441096A4CD}" srcOrd="0" destOrd="0" presId="urn:microsoft.com/office/officeart/2005/8/layout/cycle5"/>
    <dgm:cxn modelId="{90822605-C3E5-4371-A246-68753650D6AF}" type="presOf" srcId="{C10018BC-D7D0-4E2E-A565-DA463D1D1634}" destId="{3FEB5443-F95A-405C-89E7-A72C7F99C104}" srcOrd="0" destOrd="0" presId="urn:microsoft.com/office/officeart/2005/8/layout/cycle5"/>
    <dgm:cxn modelId="{60F49D30-E9EA-4CE0-9723-A11D27DD6117}" type="presOf" srcId="{DAAA7A22-70E3-4FD8-BA61-94F2D9B26C1E}" destId="{8B220835-F204-4DAB-B81C-5ADA2AE20318}" srcOrd="0" destOrd="0" presId="urn:microsoft.com/office/officeart/2005/8/layout/cycle5"/>
    <dgm:cxn modelId="{7AA3B5F6-3B25-4577-9DA0-ECE5572F26FB}" type="presOf" srcId="{BF23BF3F-76B3-47B5-A7BA-BD8DF1C0D901}" destId="{5F795853-CBBC-4C5A-B35B-98459A122A18}" srcOrd="0" destOrd="0" presId="urn:microsoft.com/office/officeart/2005/8/layout/cycle5"/>
    <dgm:cxn modelId="{4FD8C00F-69C0-45B4-B39F-9C72736E64F0}" type="presOf" srcId="{0FD00E50-BD17-4A88-8A09-B0834FD7614C}" destId="{587EE608-8510-46CB-BC2C-17F516936BB6}" srcOrd="0" destOrd="0" presId="urn:microsoft.com/office/officeart/2005/8/layout/cycle5"/>
    <dgm:cxn modelId="{E032A313-5663-4A44-899B-1883F8712501}" type="presOf" srcId="{B69F85DE-CF60-4BB9-91F4-2D4F40F5ADD8}" destId="{5FC789DC-4AF1-437B-99FC-24FB7A82071D}" srcOrd="0" destOrd="0" presId="urn:microsoft.com/office/officeart/2005/8/layout/cycle5"/>
    <dgm:cxn modelId="{4D48F8D7-6071-4CCD-BFD3-9B507EB096BA}" srcId="{D4F47C32-5362-4083-9EE3-41259739C3E8}" destId="{0FD00E50-BD17-4A88-8A09-B0834FD7614C}" srcOrd="0" destOrd="0" parTransId="{72125A4C-403B-41F9-A62B-AAA6B44E1600}" sibTransId="{77F70A66-EFAA-442B-BC43-417362065BF8}"/>
    <dgm:cxn modelId="{E7E720FE-C47B-4CF7-ADAA-4D7D8A0F0D28}" srcId="{D4F47C32-5362-4083-9EE3-41259739C3E8}" destId="{08E51673-2EA9-488C-B5D2-B8D720A5BF6B}" srcOrd="3" destOrd="0" parTransId="{29F97CA5-DC29-4F0D-B328-6188B5B46ABC}" sibTransId="{C10018BC-D7D0-4E2E-A565-DA463D1D1634}"/>
    <dgm:cxn modelId="{27E2B236-D8B1-4C5B-BD5D-F213AD280AC8}" type="presParOf" srcId="{E64259C9-134A-4C67-8116-96441096A4CD}" destId="{587EE608-8510-46CB-BC2C-17F516936BB6}" srcOrd="0" destOrd="0" presId="urn:microsoft.com/office/officeart/2005/8/layout/cycle5"/>
    <dgm:cxn modelId="{DC8AFA35-94C5-4740-B883-DD9488B73443}" type="presParOf" srcId="{E64259C9-134A-4C67-8116-96441096A4CD}" destId="{7E9B6134-85F1-466F-97CB-A5A635CFF669}" srcOrd="1" destOrd="0" presId="urn:microsoft.com/office/officeart/2005/8/layout/cycle5"/>
    <dgm:cxn modelId="{ED53A58A-DDBE-48E2-9EAA-5271C1D5A776}" type="presParOf" srcId="{E64259C9-134A-4C67-8116-96441096A4CD}" destId="{B1F66CC3-BA5F-49F6-9C7A-31489C0CEDD4}" srcOrd="2" destOrd="0" presId="urn:microsoft.com/office/officeart/2005/8/layout/cycle5"/>
    <dgm:cxn modelId="{F6F0D087-E53C-44C6-A921-F6007EF19A39}" type="presParOf" srcId="{E64259C9-134A-4C67-8116-96441096A4CD}" destId="{8B220835-F204-4DAB-B81C-5ADA2AE20318}" srcOrd="3" destOrd="0" presId="urn:microsoft.com/office/officeart/2005/8/layout/cycle5"/>
    <dgm:cxn modelId="{00F8B404-4ACC-45E4-8D1C-9A09D1A31122}" type="presParOf" srcId="{E64259C9-134A-4C67-8116-96441096A4CD}" destId="{0F7DA9DE-07D0-4D63-BFFD-BEC5A93685A2}" srcOrd="4" destOrd="0" presId="urn:microsoft.com/office/officeart/2005/8/layout/cycle5"/>
    <dgm:cxn modelId="{120E00BF-4D38-4064-8F08-AE21EA855203}" type="presParOf" srcId="{E64259C9-134A-4C67-8116-96441096A4CD}" destId="{BD93472F-1AA6-4020-8388-608A841B925C}" srcOrd="5" destOrd="0" presId="urn:microsoft.com/office/officeart/2005/8/layout/cycle5"/>
    <dgm:cxn modelId="{0558A2F0-C760-447F-9B10-747A6FE97301}" type="presParOf" srcId="{E64259C9-134A-4C67-8116-96441096A4CD}" destId="{9C8125BC-FD5D-48A8-849C-8BF68D281FFD}" srcOrd="6" destOrd="0" presId="urn:microsoft.com/office/officeart/2005/8/layout/cycle5"/>
    <dgm:cxn modelId="{47C7FBA7-BC1A-405A-8E46-8B4AEAC64A62}" type="presParOf" srcId="{E64259C9-134A-4C67-8116-96441096A4CD}" destId="{FE1AC3E1-69A1-40CE-A8BE-71DE47BFAD92}" srcOrd="7" destOrd="0" presId="urn:microsoft.com/office/officeart/2005/8/layout/cycle5"/>
    <dgm:cxn modelId="{133E5A03-0B75-4FDF-B9A5-701EFE64B138}" type="presParOf" srcId="{E64259C9-134A-4C67-8116-96441096A4CD}" destId="{5F795853-CBBC-4C5A-B35B-98459A122A18}" srcOrd="8" destOrd="0" presId="urn:microsoft.com/office/officeart/2005/8/layout/cycle5"/>
    <dgm:cxn modelId="{5674E0A9-CE25-43E3-94CC-E50EE25AFA50}" type="presParOf" srcId="{E64259C9-134A-4C67-8116-96441096A4CD}" destId="{D18FE47A-3E5F-4157-9ABA-29C14341FB61}" srcOrd="9" destOrd="0" presId="urn:microsoft.com/office/officeart/2005/8/layout/cycle5"/>
    <dgm:cxn modelId="{D1423796-D77F-4BCC-93B6-70705E0C28D7}" type="presParOf" srcId="{E64259C9-134A-4C67-8116-96441096A4CD}" destId="{F6A2A0B5-358F-4ECC-8C91-50A433C4CB86}" srcOrd="10" destOrd="0" presId="urn:microsoft.com/office/officeart/2005/8/layout/cycle5"/>
    <dgm:cxn modelId="{56AA52F2-0DCE-4D0A-BA5D-1F6FA5495F63}" type="presParOf" srcId="{E64259C9-134A-4C67-8116-96441096A4CD}" destId="{3FEB5443-F95A-405C-89E7-A72C7F99C104}" srcOrd="11" destOrd="0" presId="urn:microsoft.com/office/officeart/2005/8/layout/cycle5"/>
    <dgm:cxn modelId="{0ABCDD4B-F919-4E40-9F56-FC123A4EB336}" type="presParOf" srcId="{E64259C9-134A-4C67-8116-96441096A4CD}" destId="{573ED821-48BC-4614-A99B-8D4A6CDC3A9E}" srcOrd="12" destOrd="0" presId="urn:microsoft.com/office/officeart/2005/8/layout/cycle5"/>
    <dgm:cxn modelId="{440F83A4-2BA3-41F0-873F-DFF3DE5AE740}" type="presParOf" srcId="{E64259C9-134A-4C67-8116-96441096A4CD}" destId="{650016A4-9AB5-45C2-8C80-4CD2C3173598}" srcOrd="13" destOrd="0" presId="urn:microsoft.com/office/officeart/2005/8/layout/cycle5"/>
    <dgm:cxn modelId="{1DB623F5-AA71-44FD-9C11-EC3B04AB804C}" type="presParOf" srcId="{E64259C9-134A-4C67-8116-96441096A4CD}" destId="{5FC789DC-4AF1-437B-99FC-24FB7A82071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986351-7EF7-4DC9-9D16-45D8C196757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2F69DBA-0E59-494F-B803-0D42D11C4012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100" dirty="0" smtClean="0"/>
            <a:t>I det tidlige forår, når mariehønehunneres ovarier modnes, begynder parringen. Parringen varer et par timer, og kan foregå mere flere forskellige hanner. </a:t>
          </a:r>
          <a:endParaRPr lang="da-DK" sz="1100" dirty="0"/>
        </a:p>
      </dgm:t>
    </dgm:pt>
    <dgm:pt modelId="{E3F43332-E0C0-4A9A-B3C4-2D935DE7A2F6}" type="parTrans" cxnId="{17AECC48-F3AC-4036-9C96-E79C2E88BF04}">
      <dgm:prSet/>
      <dgm:spPr/>
      <dgm:t>
        <a:bodyPr/>
        <a:lstStyle/>
        <a:p>
          <a:endParaRPr lang="da-DK"/>
        </a:p>
      </dgm:t>
    </dgm:pt>
    <dgm:pt modelId="{50C6F88D-55A9-4B49-9A5F-781528CB078F}" type="sibTrans" cxnId="{17AECC48-F3AC-4036-9C96-E79C2E88BF04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25E8A6F4-5FAE-4808-AEED-C43C34C95540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100" dirty="0" smtClean="0"/>
            <a:t>Syvplettet mariehøne lægger 40-100 æg oven i en bladluspopulation. </a:t>
          </a:r>
        </a:p>
        <a:p>
          <a:r>
            <a:rPr lang="da-DK" sz="1100" dirty="0" smtClean="0"/>
            <a:t>Antallet af æg afhænger muligvis af mængde af bladlus/føde</a:t>
          </a:r>
          <a:r>
            <a:rPr lang="da-DK" sz="1200" dirty="0" smtClean="0"/>
            <a:t>. </a:t>
          </a:r>
          <a:endParaRPr lang="da-DK" sz="1200" dirty="0"/>
        </a:p>
      </dgm:t>
    </dgm:pt>
    <dgm:pt modelId="{8AD26802-B2BB-41C1-846D-3C6CBD2D3E29}" type="parTrans" cxnId="{CE9257AD-3DE1-4861-B95D-5E98E26A92C3}">
      <dgm:prSet/>
      <dgm:spPr/>
      <dgm:t>
        <a:bodyPr/>
        <a:lstStyle/>
        <a:p>
          <a:endParaRPr lang="da-DK"/>
        </a:p>
      </dgm:t>
    </dgm:pt>
    <dgm:pt modelId="{20779FC7-8D0D-4ED4-A8F0-55D42AA8D07F}" type="sibTrans" cxnId="{CE9257AD-3DE1-4861-B95D-5E98E26A92C3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0315146E-71EC-42B2-BE2C-097137A6959F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100" dirty="0" smtClean="0"/>
            <a:t>Æggene klækkes til sultne larver, der æder sig i gennem bladluspopulationen.</a:t>
          </a:r>
          <a:endParaRPr lang="da-DK" sz="1100" dirty="0"/>
        </a:p>
      </dgm:t>
    </dgm:pt>
    <dgm:pt modelId="{526F7B77-0EE7-4187-B5E8-700426259558}" type="parTrans" cxnId="{D4B14A6B-4E0D-406A-A8AF-9D4EF7234BF2}">
      <dgm:prSet/>
      <dgm:spPr/>
      <dgm:t>
        <a:bodyPr/>
        <a:lstStyle/>
        <a:p>
          <a:endParaRPr lang="da-DK"/>
        </a:p>
      </dgm:t>
    </dgm:pt>
    <dgm:pt modelId="{7DB2F33B-A088-4A19-AB17-ED38E2D84A8A}" type="sibTrans" cxnId="{D4B14A6B-4E0D-406A-A8AF-9D4EF7234BF2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51A4384D-9DB6-49CA-A15D-FBAD06CE40C9}">
      <dgm:prSet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100" dirty="0" smtClean="0"/>
            <a:t>Larverne skifter hud 5-7 gange, før de er omdannet til fuldvoksne syvplettede mariehøns. </a:t>
          </a:r>
          <a:endParaRPr lang="da-DK" sz="1100" dirty="0"/>
        </a:p>
      </dgm:t>
    </dgm:pt>
    <dgm:pt modelId="{AAD7DF07-AB5B-427C-B2B8-418528F95C50}" type="parTrans" cxnId="{529F54B5-D4DB-4ECF-B7CA-0683A075D7FE}">
      <dgm:prSet/>
      <dgm:spPr/>
      <dgm:t>
        <a:bodyPr/>
        <a:lstStyle/>
        <a:p>
          <a:endParaRPr lang="da-DK"/>
        </a:p>
      </dgm:t>
    </dgm:pt>
    <dgm:pt modelId="{0B0EBF28-218A-46B2-BB64-2A82515CBA6A}" type="sibTrans" cxnId="{529F54B5-D4DB-4ECF-B7CA-0683A075D7FE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F58840EA-2255-4975-9BB3-198CE03DE957}" type="pres">
      <dgm:prSet presAssocID="{01986351-7EF7-4DC9-9D16-45D8C196757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7F2FB68C-81AF-4734-B80A-B396202D82FF}" type="pres">
      <dgm:prSet presAssocID="{E2F69DBA-0E59-494F-B803-0D42D11C4012}" presName="node" presStyleLbl="node1" presStyleIdx="0" presStyleCnt="4" custScaleY="18167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6F703E3-47E8-43C1-A606-296B9F89FE5E}" type="pres">
      <dgm:prSet presAssocID="{E2F69DBA-0E59-494F-B803-0D42D11C4012}" presName="spNode" presStyleCnt="0"/>
      <dgm:spPr/>
    </dgm:pt>
    <dgm:pt modelId="{D9B3DFF8-87FD-4F9F-8F2E-3B790B9954AE}" type="pres">
      <dgm:prSet presAssocID="{50C6F88D-55A9-4B49-9A5F-781528CB078F}" presName="sibTrans" presStyleLbl="sibTrans1D1" presStyleIdx="0" presStyleCnt="4"/>
      <dgm:spPr/>
      <dgm:t>
        <a:bodyPr/>
        <a:lstStyle/>
        <a:p>
          <a:endParaRPr lang="da-DK"/>
        </a:p>
      </dgm:t>
    </dgm:pt>
    <dgm:pt modelId="{AE546DBE-05F2-4D4A-9B12-F37AC5C50508}" type="pres">
      <dgm:prSet presAssocID="{25E8A6F4-5FAE-4808-AEED-C43C34C95540}" presName="node" presStyleLbl="node1" presStyleIdx="1" presStyleCnt="4" custScaleX="99529" custScaleY="16702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6FE2127-59ED-406C-A849-04CC939A8BD2}" type="pres">
      <dgm:prSet presAssocID="{25E8A6F4-5FAE-4808-AEED-C43C34C95540}" presName="spNode" presStyleCnt="0"/>
      <dgm:spPr/>
    </dgm:pt>
    <dgm:pt modelId="{C5788203-91B1-4940-ABB0-0B504829C571}" type="pres">
      <dgm:prSet presAssocID="{20779FC7-8D0D-4ED4-A8F0-55D42AA8D07F}" presName="sibTrans" presStyleLbl="sibTrans1D1" presStyleIdx="1" presStyleCnt="4"/>
      <dgm:spPr/>
      <dgm:t>
        <a:bodyPr/>
        <a:lstStyle/>
        <a:p>
          <a:endParaRPr lang="da-DK"/>
        </a:p>
      </dgm:t>
    </dgm:pt>
    <dgm:pt modelId="{90746F26-D93B-4813-8DF8-F57D41C10A33}" type="pres">
      <dgm:prSet presAssocID="{0315146E-71EC-42B2-BE2C-097137A6959F}" presName="node" presStyleLbl="node1" presStyleIdx="2" presStyleCnt="4" custScaleX="104635" custScaleY="7290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A8446EA-3C0E-4FCC-9D03-121E0B2DD10E}" type="pres">
      <dgm:prSet presAssocID="{0315146E-71EC-42B2-BE2C-097137A6959F}" presName="spNode" presStyleCnt="0"/>
      <dgm:spPr/>
    </dgm:pt>
    <dgm:pt modelId="{812D0494-6C4D-4094-9C5E-C206A6917651}" type="pres">
      <dgm:prSet presAssocID="{7DB2F33B-A088-4A19-AB17-ED38E2D84A8A}" presName="sibTrans" presStyleLbl="sibTrans1D1" presStyleIdx="2" presStyleCnt="4"/>
      <dgm:spPr/>
      <dgm:t>
        <a:bodyPr/>
        <a:lstStyle/>
        <a:p>
          <a:endParaRPr lang="da-DK"/>
        </a:p>
      </dgm:t>
    </dgm:pt>
    <dgm:pt modelId="{69F3D488-6AE3-448E-9C77-FF293BD48881}" type="pres">
      <dgm:prSet presAssocID="{51A4384D-9DB6-49CA-A15D-FBAD06CE40C9}" presName="node" presStyleLbl="node1" presStyleIdx="3" presStyleCnt="4" custScaleX="86952" custScaleY="13112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891F7FB-57BD-4308-8428-DF832FC10D9B}" type="pres">
      <dgm:prSet presAssocID="{51A4384D-9DB6-49CA-A15D-FBAD06CE40C9}" presName="spNode" presStyleCnt="0"/>
      <dgm:spPr/>
    </dgm:pt>
    <dgm:pt modelId="{B9851623-0A97-4954-88F5-31953096BB2C}" type="pres">
      <dgm:prSet presAssocID="{0B0EBF28-218A-46B2-BB64-2A82515CBA6A}" presName="sibTrans" presStyleLbl="sibTrans1D1" presStyleIdx="3" presStyleCnt="4"/>
      <dgm:spPr/>
      <dgm:t>
        <a:bodyPr/>
        <a:lstStyle/>
        <a:p>
          <a:endParaRPr lang="da-DK"/>
        </a:p>
      </dgm:t>
    </dgm:pt>
  </dgm:ptLst>
  <dgm:cxnLst>
    <dgm:cxn modelId="{D4B14A6B-4E0D-406A-A8AF-9D4EF7234BF2}" srcId="{01986351-7EF7-4DC9-9D16-45D8C1967576}" destId="{0315146E-71EC-42B2-BE2C-097137A6959F}" srcOrd="2" destOrd="0" parTransId="{526F7B77-0EE7-4187-B5E8-700426259558}" sibTransId="{7DB2F33B-A088-4A19-AB17-ED38E2D84A8A}"/>
    <dgm:cxn modelId="{17AECC48-F3AC-4036-9C96-E79C2E88BF04}" srcId="{01986351-7EF7-4DC9-9D16-45D8C1967576}" destId="{E2F69DBA-0E59-494F-B803-0D42D11C4012}" srcOrd="0" destOrd="0" parTransId="{E3F43332-E0C0-4A9A-B3C4-2D935DE7A2F6}" sibTransId="{50C6F88D-55A9-4B49-9A5F-781528CB078F}"/>
    <dgm:cxn modelId="{CE9257AD-3DE1-4861-B95D-5E98E26A92C3}" srcId="{01986351-7EF7-4DC9-9D16-45D8C1967576}" destId="{25E8A6F4-5FAE-4808-AEED-C43C34C95540}" srcOrd="1" destOrd="0" parTransId="{8AD26802-B2BB-41C1-846D-3C6CBD2D3E29}" sibTransId="{20779FC7-8D0D-4ED4-A8F0-55D42AA8D07F}"/>
    <dgm:cxn modelId="{F7283259-A9D1-43D6-87C2-7CF8E219A182}" type="presOf" srcId="{0B0EBF28-218A-46B2-BB64-2A82515CBA6A}" destId="{B9851623-0A97-4954-88F5-31953096BB2C}" srcOrd="0" destOrd="0" presId="urn:microsoft.com/office/officeart/2005/8/layout/cycle5"/>
    <dgm:cxn modelId="{CD982E9E-FE38-47EF-9CB5-766D65637341}" type="presOf" srcId="{7DB2F33B-A088-4A19-AB17-ED38E2D84A8A}" destId="{812D0494-6C4D-4094-9C5E-C206A6917651}" srcOrd="0" destOrd="0" presId="urn:microsoft.com/office/officeart/2005/8/layout/cycle5"/>
    <dgm:cxn modelId="{AA7FB21C-4142-44F1-86E4-27F359996C6B}" type="presOf" srcId="{51A4384D-9DB6-49CA-A15D-FBAD06CE40C9}" destId="{69F3D488-6AE3-448E-9C77-FF293BD48881}" srcOrd="0" destOrd="0" presId="urn:microsoft.com/office/officeart/2005/8/layout/cycle5"/>
    <dgm:cxn modelId="{51534E9B-0F2F-4D78-84AC-2921E86D2CBC}" type="presOf" srcId="{01986351-7EF7-4DC9-9D16-45D8C1967576}" destId="{F58840EA-2255-4975-9BB3-198CE03DE957}" srcOrd="0" destOrd="0" presId="urn:microsoft.com/office/officeart/2005/8/layout/cycle5"/>
    <dgm:cxn modelId="{6E44BDF0-1153-444F-9470-80E01AE1E43C}" type="presOf" srcId="{20779FC7-8D0D-4ED4-A8F0-55D42AA8D07F}" destId="{C5788203-91B1-4940-ABB0-0B504829C571}" srcOrd="0" destOrd="0" presId="urn:microsoft.com/office/officeart/2005/8/layout/cycle5"/>
    <dgm:cxn modelId="{F64F5480-3E8E-4106-9F21-ABB59019E0D7}" type="presOf" srcId="{50C6F88D-55A9-4B49-9A5F-781528CB078F}" destId="{D9B3DFF8-87FD-4F9F-8F2E-3B790B9954AE}" srcOrd="0" destOrd="0" presId="urn:microsoft.com/office/officeart/2005/8/layout/cycle5"/>
    <dgm:cxn modelId="{D973E98A-0F24-4CA5-92D3-A5B0C932216E}" type="presOf" srcId="{0315146E-71EC-42B2-BE2C-097137A6959F}" destId="{90746F26-D93B-4813-8DF8-F57D41C10A33}" srcOrd="0" destOrd="0" presId="urn:microsoft.com/office/officeart/2005/8/layout/cycle5"/>
    <dgm:cxn modelId="{05EB34DF-D399-453F-937C-70C76AB59621}" type="presOf" srcId="{25E8A6F4-5FAE-4808-AEED-C43C34C95540}" destId="{AE546DBE-05F2-4D4A-9B12-F37AC5C50508}" srcOrd="0" destOrd="0" presId="urn:microsoft.com/office/officeart/2005/8/layout/cycle5"/>
    <dgm:cxn modelId="{529F54B5-D4DB-4ECF-B7CA-0683A075D7FE}" srcId="{01986351-7EF7-4DC9-9D16-45D8C1967576}" destId="{51A4384D-9DB6-49CA-A15D-FBAD06CE40C9}" srcOrd="3" destOrd="0" parTransId="{AAD7DF07-AB5B-427C-B2B8-418528F95C50}" sibTransId="{0B0EBF28-218A-46B2-BB64-2A82515CBA6A}"/>
    <dgm:cxn modelId="{C438F599-8E0D-4374-8641-0A0BDB85935F}" type="presOf" srcId="{E2F69DBA-0E59-494F-B803-0D42D11C4012}" destId="{7F2FB68C-81AF-4734-B80A-B396202D82FF}" srcOrd="0" destOrd="0" presId="urn:microsoft.com/office/officeart/2005/8/layout/cycle5"/>
    <dgm:cxn modelId="{8EE82FCF-0ED1-4DB2-9E83-E12A9379AD82}" type="presParOf" srcId="{F58840EA-2255-4975-9BB3-198CE03DE957}" destId="{7F2FB68C-81AF-4734-B80A-B396202D82FF}" srcOrd="0" destOrd="0" presId="urn:microsoft.com/office/officeart/2005/8/layout/cycle5"/>
    <dgm:cxn modelId="{045F23EE-8415-4F3F-BBC1-7AABB7AEB104}" type="presParOf" srcId="{F58840EA-2255-4975-9BB3-198CE03DE957}" destId="{06F703E3-47E8-43C1-A606-296B9F89FE5E}" srcOrd="1" destOrd="0" presId="urn:microsoft.com/office/officeart/2005/8/layout/cycle5"/>
    <dgm:cxn modelId="{6C5841B3-B641-456E-AB1D-478438FB4A63}" type="presParOf" srcId="{F58840EA-2255-4975-9BB3-198CE03DE957}" destId="{D9B3DFF8-87FD-4F9F-8F2E-3B790B9954AE}" srcOrd="2" destOrd="0" presId="urn:microsoft.com/office/officeart/2005/8/layout/cycle5"/>
    <dgm:cxn modelId="{A5B6FAC5-2A37-415D-9CF6-0ECBCB215F7C}" type="presParOf" srcId="{F58840EA-2255-4975-9BB3-198CE03DE957}" destId="{AE546DBE-05F2-4D4A-9B12-F37AC5C50508}" srcOrd="3" destOrd="0" presId="urn:microsoft.com/office/officeart/2005/8/layout/cycle5"/>
    <dgm:cxn modelId="{B5046970-D98B-4282-8BE3-5B4506C67323}" type="presParOf" srcId="{F58840EA-2255-4975-9BB3-198CE03DE957}" destId="{B6FE2127-59ED-406C-A849-04CC939A8BD2}" srcOrd="4" destOrd="0" presId="urn:microsoft.com/office/officeart/2005/8/layout/cycle5"/>
    <dgm:cxn modelId="{77843D03-C792-43AB-A0E7-2A0AC0E7F1A9}" type="presParOf" srcId="{F58840EA-2255-4975-9BB3-198CE03DE957}" destId="{C5788203-91B1-4940-ABB0-0B504829C571}" srcOrd="5" destOrd="0" presId="urn:microsoft.com/office/officeart/2005/8/layout/cycle5"/>
    <dgm:cxn modelId="{D26B0300-9465-4F96-9E10-9420E747B3CA}" type="presParOf" srcId="{F58840EA-2255-4975-9BB3-198CE03DE957}" destId="{90746F26-D93B-4813-8DF8-F57D41C10A33}" srcOrd="6" destOrd="0" presId="urn:microsoft.com/office/officeart/2005/8/layout/cycle5"/>
    <dgm:cxn modelId="{DC0EF10B-93EE-4F27-AC0F-3A5ECF087E9B}" type="presParOf" srcId="{F58840EA-2255-4975-9BB3-198CE03DE957}" destId="{6A8446EA-3C0E-4FCC-9D03-121E0B2DD10E}" srcOrd="7" destOrd="0" presId="urn:microsoft.com/office/officeart/2005/8/layout/cycle5"/>
    <dgm:cxn modelId="{92F60F34-D99E-41D0-AE3E-14AD9926DBD9}" type="presParOf" srcId="{F58840EA-2255-4975-9BB3-198CE03DE957}" destId="{812D0494-6C4D-4094-9C5E-C206A6917651}" srcOrd="8" destOrd="0" presId="urn:microsoft.com/office/officeart/2005/8/layout/cycle5"/>
    <dgm:cxn modelId="{55B1BB03-3B06-4342-9A7E-03D0886ECAEF}" type="presParOf" srcId="{F58840EA-2255-4975-9BB3-198CE03DE957}" destId="{69F3D488-6AE3-448E-9C77-FF293BD48881}" srcOrd="9" destOrd="0" presId="urn:microsoft.com/office/officeart/2005/8/layout/cycle5"/>
    <dgm:cxn modelId="{18ECC664-20B6-4F9D-94B1-87E8A1E5D700}" type="presParOf" srcId="{F58840EA-2255-4975-9BB3-198CE03DE957}" destId="{2891F7FB-57BD-4308-8428-DF832FC10D9B}" srcOrd="10" destOrd="0" presId="urn:microsoft.com/office/officeart/2005/8/layout/cycle5"/>
    <dgm:cxn modelId="{DFCADDC3-BCD3-4148-A242-8353D1C16F27}" type="presParOf" srcId="{F58840EA-2255-4975-9BB3-198CE03DE957}" destId="{B9851623-0A97-4954-88F5-31953096BB2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716B1F-426F-4894-B308-441BD1B2DE1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691473-CCD6-4CB4-8B74-7C80B27E3CEC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200" dirty="0" smtClean="0"/>
            <a:t>Når vejret bliver varmere i foråret, flyver sommerfuglen nordpå. </a:t>
          </a:r>
          <a:endParaRPr lang="da-DK" sz="1200" dirty="0"/>
        </a:p>
      </dgm:t>
    </dgm:pt>
    <dgm:pt modelId="{5C974A12-A25F-4AC2-AC28-9CC6A9C8A412}" type="parTrans" cxnId="{C31D0684-19C0-4DC7-BD94-01D149340299}">
      <dgm:prSet/>
      <dgm:spPr/>
      <dgm:t>
        <a:bodyPr/>
        <a:lstStyle/>
        <a:p>
          <a:endParaRPr lang="da-DK"/>
        </a:p>
      </dgm:t>
    </dgm:pt>
    <dgm:pt modelId="{B04512F2-3CF9-4F47-9C4A-1865DA4288B3}" type="sibTrans" cxnId="{C31D0684-19C0-4DC7-BD94-01D149340299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DA51BE8E-8D17-45F9-9946-0597F1DBD5C4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200" dirty="0" smtClean="0"/>
            <a:t>Når sommerfuglen er ankommet i maj-juni måned lægger den æg.</a:t>
          </a:r>
          <a:endParaRPr lang="da-DK" sz="1200" dirty="0"/>
        </a:p>
      </dgm:t>
    </dgm:pt>
    <dgm:pt modelId="{6EAEAF88-FA49-4A2D-BEA4-44510D609B31}" type="parTrans" cxnId="{B2DB2C21-BD3A-4B51-BA60-DF4596522374}">
      <dgm:prSet/>
      <dgm:spPr/>
      <dgm:t>
        <a:bodyPr/>
        <a:lstStyle/>
        <a:p>
          <a:endParaRPr lang="da-DK"/>
        </a:p>
      </dgm:t>
    </dgm:pt>
    <dgm:pt modelId="{17596436-DF74-4C6F-9A20-5DB07A9902B6}" type="sibTrans" cxnId="{B2DB2C21-BD3A-4B51-BA60-DF4596522374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314036F3-50F0-4A47-A4A7-96C8E9E42D43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200" dirty="0" smtClean="0"/>
            <a:t>Ægget klækkes efter 3-7 dage, og 3-4 uger senere er larven udvokset og forpupper sig.</a:t>
          </a:r>
          <a:endParaRPr lang="da-DK" sz="1200" dirty="0"/>
        </a:p>
      </dgm:t>
    </dgm:pt>
    <dgm:pt modelId="{2ADBA516-B3C9-4179-9C66-6F71FBB2680A}" type="parTrans" cxnId="{4FE9FF3A-C656-45AC-89D4-02B65B74B753}">
      <dgm:prSet/>
      <dgm:spPr/>
      <dgm:t>
        <a:bodyPr/>
        <a:lstStyle/>
        <a:p>
          <a:endParaRPr lang="da-DK"/>
        </a:p>
      </dgm:t>
    </dgm:pt>
    <dgm:pt modelId="{384B2F38-C4AA-472B-A761-D6EE1222DC44}" type="sibTrans" cxnId="{4FE9FF3A-C656-45AC-89D4-02B65B74B753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79B86009-986F-4F3E-9656-A53E6A73954D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200" dirty="0" smtClean="0"/>
            <a:t>Efter to uger klækkes puppen, og de voksne sommerfugle kommer frem.</a:t>
          </a:r>
          <a:endParaRPr lang="da-DK" sz="1200" dirty="0"/>
        </a:p>
      </dgm:t>
    </dgm:pt>
    <dgm:pt modelId="{11F124F1-87D7-4F3B-9D73-4CB8E091D590}" type="parTrans" cxnId="{80CEFC26-F0A5-4A56-A43F-F7B105220AC4}">
      <dgm:prSet/>
      <dgm:spPr/>
      <dgm:t>
        <a:bodyPr/>
        <a:lstStyle/>
        <a:p>
          <a:endParaRPr lang="da-DK"/>
        </a:p>
      </dgm:t>
    </dgm:pt>
    <dgm:pt modelId="{FFBEC96B-3C39-4BF0-8643-3CA0047E6361}" type="sibTrans" cxnId="{80CEFC26-F0A5-4A56-A43F-F7B105220AC4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9A4D7C7D-D3D3-446E-871F-15477122CCD6}">
      <dgm:prSet phldrT="[Tekst]" custT="1"/>
      <dgm:spPr>
        <a:solidFill>
          <a:srgbClr val="63C31B"/>
        </a:solidFill>
        <a:ln>
          <a:noFill/>
        </a:ln>
      </dgm:spPr>
      <dgm:t>
        <a:bodyPr/>
        <a:lstStyle/>
        <a:p>
          <a:r>
            <a:rPr lang="da-DK" sz="1200" dirty="0" smtClean="0"/>
            <a:t>Når det igen bliver efterår og vejret bliver koldere, trækker de voksne tidselsommerfugle sydpå. </a:t>
          </a:r>
          <a:endParaRPr lang="da-DK" sz="1200" dirty="0"/>
        </a:p>
      </dgm:t>
    </dgm:pt>
    <dgm:pt modelId="{66B1FCF4-629B-4EB3-AB5C-51C58547DBEC}" type="parTrans" cxnId="{457833EA-8089-4303-B687-9705EFB966E4}">
      <dgm:prSet/>
      <dgm:spPr/>
      <dgm:t>
        <a:bodyPr/>
        <a:lstStyle/>
        <a:p>
          <a:endParaRPr lang="da-DK"/>
        </a:p>
      </dgm:t>
    </dgm:pt>
    <dgm:pt modelId="{A4194C28-66AC-40EA-8C75-E55FF21274C3}" type="sibTrans" cxnId="{457833EA-8089-4303-B687-9705EFB966E4}">
      <dgm:prSet/>
      <dgm:spPr>
        <a:ln>
          <a:solidFill>
            <a:srgbClr val="63C31B"/>
          </a:solidFill>
        </a:ln>
      </dgm:spPr>
      <dgm:t>
        <a:bodyPr/>
        <a:lstStyle/>
        <a:p>
          <a:endParaRPr lang="da-DK"/>
        </a:p>
      </dgm:t>
    </dgm:pt>
    <dgm:pt modelId="{06037665-AE60-4689-98EA-3C79EE3F479D}" type="pres">
      <dgm:prSet presAssocID="{24716B1F-426F-4894-B308-441BD1B2DE1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2443C445-B1FF-4333-A9EB-1298A82D57F4}" type="pres">
      <dgm:prSet presAssocID="{65691473-CCD6-4CB4-8B74-7C80B27E3CEC}" presName="node" presStyleLbl="node1" presStyleIdx="0" presStyleCnt="5" custScaleX="105743" custScaleY="11618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96AE1F0-400A-4385-825F-85DA8B07878B}" type="pres">
      <dgm:prSet presAssocID="{65691473-CCD6-4CB4-8B74-7C80B27E3CEC}" presName="spNode" presStyleCnt="0"/>
      <dgm:spPr/>
    </dgm:pt>
    <dgm:pt modelId="{D3EDD039-5130-4403-BFF8-158138F2F75B}" type="pres">
      <dgm:prSet presAssocID="{B04512F2-3CF9-4F47-9C4A-1865DA4288B3}" presName="sibTrans" presStyleLbl="sibTrans1D1" presStyleIdx="0" presStyleCnt="5"/>
      <dgm:spPr/>
      <dgm:t>
        <a:bodyPr/>
        <a:lstStyle/>
        <a:p>
          <a:endParaRPr lang="da-DK"/>
        </a:p>
      </dgm:t>
    </dgm:pt>
    <dgm:pt modelId="{83463A7E-F4DC-4850-B40E-671E5B7DCACC}" type="pres">
      <dgm:prSet presAssocID="{DA51BE8E-8D17-45F9-9946-0597F1DBD5C4}" presName="node" presStyleLbl="node1" presStyleIdx="1" presStyleCnt="5" custScaleX="111387" custScaleY="13900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D0E5E36-521C-4DEE-A662-55412539CC39}" type="pres">
      <dgm:prSet presAssocID="{DA51BE8E-8D17-45F9-9946-0597F1DBD5C4}" presName="spNode" presStyleCnt="0"/>
      <dgm:spPr/>
    </dgm:pt>
    <dgm:pt modelId="{969B42B6-C9DC-4D4F-9013-E4465396234A}" type="pres">
      <dgm:prSet presAssocID="{17596436-DF74-4C6F-9A20-5DB07A9902B6}" presName="sibTrans" presStyleLbl="sibTrans1D1" presStyleIdx="1" presStyleCnt="5"/>
      <dgm:spPr/>
      <dgm:t>
        <a:bodyPr/>
        <a:lstStyle/>
        <a:p>
          <a:endParaRPr lang="da-DK"/>
        </a:p>
      </dgm:t>
    </dgm:pt>
    <dgm:pt modelId="{1302951B-1687-4255-B24E-E9AB203146B1}" type="pres">
      <dgm:prSet presAssocID="{314036F3-50F0-4A47-A4A7-96C8E9E42D43}" presName="node" presStyleLbl="node1" presStyleIdx="2" presStyleCnt="5" custScaleX="112172" custScaleY="176676" custRadScaleRad="99524" custRadScaleInc="1102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C8E6D4-072A-4334-94BB-B87ECE7EBDFA}" type="pres">
      <dgm:prSet presAssocID="{314036F3-50F0-4A47-A4A7-96C8E9E42D43}" presName="spNode" presStyleCnt="0"/>
      <dgm:spPr/>
    </dgm:pt>
    <dgm:pt modelId="{911FD119-D259-4C09-B427-054356EC5305}" type="pres">
      <dgm:prSet presAssocID="{384B2F38-C4AA-472B-A761-D6EE1222DC44}" presName="sibTrans" presStyleLbl="sibTrans1D1" presStyleIdx="2" presStyleCnt="5"/>
      <dgm:spPr/>
      <dgm:t>
        <a:bodyPr/>
        <a:lstStyle/>
        <a:p>
          <a:endParaRPr lang="da-DK"/>
        </a:p>
      </dgm:t>
    </dgm:pt>
    <dgm:pt modelId="{7769B017-2F05-40BA-A41C-78504AAC88A4}" type="pres">
      <dgm:prSet presAssocID="{79B86009-986F-4F3E-9656-A53E6A73954D}" presName="node" presStyleLbl="node1" presStyleIdx="3" presStyleCnt="5" custScaleY="11228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4FB3424-F3CF-40D9-B8C5-848FE3214299}" type="pres">
      <dgm:prSet presAssocID="{79B86009-986F-4F3E-9656-A53E6A73954D}" presName="spNode" presStyleCnt="0"/>
      <dgm:spPr/>
    </dgm:pt>
    <dgm:pt modelId="{933E70B5-DBA5-4F21-A4DA-87D79E056B07}" type="pres">
      <dgm:prSet presAssocID="{FFBEC96B-3C39-4BF0-8643-3CA0047E6361}" presName="sibTrans" presStyleLbl="sibTrans1D1" presStyleIdx="3" presStyleCnt="5"/>
      <dgm:spPr/>
      <dgm:t>
        <a:bodyPr/>
        <a:lstStyle/>
        <a:p>
          <a:endParaRPr lang="da-DK"/>
        </a:p>
      </dgm:t>
    </dgm:pt>
    <dgm:pt modelId="{259D0D55-B8F3-4B34-BDC6-5A7A23B30D92}" type="pres">
      <dgm:prSet presAssocID="{9A4D7C7D-D3D3-446E-871F-15477122CCD6}" presName="node" presStyleLbl="node1" presStyleIdx="4" presStyleCnt="5" custScaleX="114888" custScaleY="17014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0C48032-450F-4CB0-BEC3-828C3E58FD64}" type="pres">
      <dgm:prSet presAssocID="{9A4D7C7D-D3D3-446E-871F-15477122CCD6}" presName="spNode" presStyleCnt="0"/>
      <dgm:spPr/>
    </dgm:pt>
    <dgm:pt modelId="{F182AADB-70F8-4840-8F17-C22183FC0B61}" type="pres">
      <dgm:prSet presAssocID="{A4194C28-66AC-40EA-8C75-E55FF21274C3}" presName="sibTrans" presStyleLbl="sibTrans1D1" presStyleIdx="4" presStyleCnt="5"/>
      <dgm:spPr/>
      <dgm:t>
        <a:bodyPr/>
        <a:lstStyle/>
        <a:p>
          <a:endParaRPr lang="da-DK"/>
        </a:p>
      </dgm:t>
    </dgm:pt>
  </dgm:ptLst>
  <dgm:cxnLst>
    <dgm:cxn modelId="{87BDC5F5-0BFF-44C8-B42D-5FE5EE9E40CF}" type="presOf" srcId="{24716B1F-426F-4894-B308-441BD1B2DE18}" destId="{06037665-AE60-4689-98EA-3C79EE3F479D}" srcOrd="0" destOrd="0" presId="urn:microsoft.com/office/officeart/2005/8/layout/cycle5"/>
    <dgm:cxn modelId="{0B5E5819-03B6-4B14-9B40-911143C3B989}" type="presOf" srcId="{384B2F38-C4AA-472B-A761-D6EE1222DC44}" destId="{911FD119-D259-4C09-B427-054356EC5305}" srcOrd="0" destOrd="0" presId="urn:microsoft.com/office/officeart/2005/8/layout/cycle5"/>
    <dgm:cxn modelId="{C31D0684-19C0-4DC7-BD94-01D149340299}" srcId="{24716B1F-426F-4894-B308-441BD1B2DE18}" destId="{65691473-CCD6-4CB4-8B74-7C80B27E3CEC}" srcOrd="0" destOrd="0" parTransId="{5C974A12-A25F-4AC2-AC28-9CC6A9C8A412}" sibTransId="{B04512F2-3CF9-4F47-9C4A-1865DA4288B3}"/>
    <dgm:cxn modelId="{B7FABBF5-14D1-40CE-BD27-D77C37CCCE24}" type="presOf" srcId="{B04512F2-3CF9-4F47-9C4A-1865DA4288B3}" destId="{D3EDD039-5130-4403-BFF8-158138F2F75B}" srcOrd="0" destOrd="0" presId="urn:microsoft.com/office/officeart/2005/8/layout/cycle5"/>
    <dgm:cxn modelId="{1BEBF62A-75C1-4E97-90BB-47050EA689B4}" type="presOf" srcId="{DA51BE8E-8D17-45F9-9946-0597F1DBD5C4}" destId="{83463A7E-F4DC-4850-B40E-671E5B7DCACC}" srcOrd="0" destOrd="0" presId="urn:microsoft.com/office/officeart/2005/8/layout/cycle5"/>
    <dgm:cxn modelId="{08F1CA50-6D9D-42F3-8B9C-768B3D18CBB0}" type="presOf" srcId="{A4194C28-66AC-40EA-8C75-E55FF21274C3}" destId="{F182AADB-70F8-4840-8F17-C22183FC0B61}" srcOrd="0" destOrd="0" presId="urn:microsoft.com/office/officeart/2005/8/layout/cycle5"/>
    <dgm:cxn modelId="{457833EA-8089-4303-B687-9705EFB966E4}" srcId="{24716B1F-426F-4894-B308-441BD1B2DE18}" destId="{9A4D7C7D-D3D3-446E-871F-15477122CCD6}" srcOrd="4" destOrd="0" parTransId="{66B1FCF4-629B-4EB3-AB5C-51C58547DBEC}" sibTransId="{A4194C28-66AC-40EA-8C75-E55FF21274C3}"/>
    <dgm:cxn modelId="{29FD7656-FE79-4946-826A-4B9AA2DF9641}" type="presOf" srcId="{79B86009-986F-4F3E-9656-A53E6A73954D}" destId="{7769B017-2F05-40BA-A41C-78504AAC88A4}" srcOrd="0" destOrd="0" presId="urn:microsoft.com/office/officeart/2005/8/layout/cycle5"/>
    <dgm:cxn modelId="{4FE9FF3A-C656-45AC-89D4-02B65B74B753}" srcId="{24716B1F-426F-4894-B308-441BD1B2DE18}" destId="{314036F3-50F0-4A47-A4A7-96C8E9E42D43}" srcOrd="2" destOrd="0" parTransId="{2ADBA516-B3C9-4179-9C66-6F71FBB2680A}" sibTransId="{384B2F38-C4AA-472B-A761-D6EE1222DC44}"/>
    <dgm:cxn modelId="{80CEFC26-F0A5-4A56-A43F-F7B105220AC4}" srcId="{24716B1F-426F-4894-B308-441BD1B2DE18}" destId="{79B86009-986F-4F3E-9656-A53E6A73954D}" srcOrd="3" destOrd="0" parTransId="{11F124F1-87D7-4F3B-9D73-4CB8E091D590}" sibTransId="{FFBEC96B-3C39-4BF0-8643-3CA0047E6361}"/>
    <dgm:cxn modelId="{E1568BFE-EE60-47B8-B04D-8DAFAA297D66}" type="presOf" srcId="{65691473-CCD6-4CB4-8B74-7C80B27E3CEC}" destId="{2443C445-B1FF-4333-A9EB-1298A82D57F4}" srcOrd="0" destOrd="0" presId="urn:microsoft.com/office/officeart/2005/8/layout/cycle5"/>
    <dgm:cxn modelId="{85CDEF66-7EBC-4483-AB27-3EC64C0844F7}" type="presOf" srcId="{17596436-DF74-4C6F-9A20-5DB07A9902B6}" destId="{969B42B6-C9DC-4D4F-9013-E4465396234A}" srcOrd="0" destOrd="0" presId="urn:microsoft.com/office/officeart/2005/8/layout/cycle5"/>
    <dgm:cxn modelId="{38461ACA-CEA1-47BE-A52D-E061C71B6417}" type="presOf" srcId="{9A4D7C7D-D3D3-446E-871F-15477122CCD6}" destId="{259D0D55-B8F3-4B34-BDC6-5A7A23B30D92}" srcOrd="0" destOrd="0" presId="urn:microsoft.com/office/officeart/2005/8/layout/cycle5"/>
    <dgm:cxn modelId="{4DCA4AF3-A763-4066-8F90-980474B4BFCB}" type="presOf" srcId="{314036F3-50F0-4A47-A4A7-96C8E9E42D43}" destId="{1302951B-1687-4255-B24E-E9AB203146B1}" srcOrd="0" destOrd="0" presId="urn:microsoft.com/office/officeart/2005/8/layout/cycle5"/>
    <dgm:cxn modelId="{AC2549F7-C4E6-4B70-9D0E-EF94951A2DF0}" type="presOf" srcId="{FFBEC96B-3C39-4BF0-8643-3CA0047E6361}" destId="{933E70B5-DBA5-4F21-A4DA-87D79E056B07}" srcOrd="0" destOrd="0" presId="urn:microsoft.com/office/officeart/2005/8/layout/cycle5"/>
    <dgm:cxn modelId="{B2DB2C21-BD3A-4B51-BA60-DF4596522374}" srcId="{24716B1F-426F-4894-B308-441BD1B2DE18}" destId="{DA51BE8E-8D17-45F9-9946-0597F1DBD5C4}" srcOrd="1" destOrd="0" parTransId="{6EAEAF88-FA49-4A2D-BEA4-44510D609B31}" sibTransId="{17596436-DF74-4C6F-9A20-5DB07A9902B6}"/>
    <dgm:cxn modelId="{80282579-9547-49B5-9731-4BFD07DDEAB0}" type="presParOf" srcId="{06037665-AE60-4689-98EA-3C79EE3F479D}" destId="{2443C445-B1FF-4333-A9EB-1298A82D57F4}" srcOrd="0" destOrd="0" presId="urn:microsoft.com/office/officeart/2005/8/layout/cycle5"/>
    <dgm:cxn modelId="{F9F8D0C4-A2F9-4A3D-BB6E-715144B46221}" type="presParOf" srcId="{06037665-AE60-4689-98EA-3C79EE3F479D}" destId="{A96AE1F0-400A-4385-825F-85DA8B07878B}" srcOrd="1" destOrd="0" presId="urn:microsoft.com/office/officeart/2005/8/layout/cycle5"/>
    <dgm:cxn modelId="{55D03E35-2D46-481A-8E7E-44946BC8D082}" type="presParOf" srcId="{06037665-AE60-4689-98EA-3C79EE3F479D}" destId="{D3EDD039-5130-4403-BFF8-158138F2F75B}" srcOrd="2" destOrd="0" presId="urn:microsoft.com/office/officeart/2005/8/layout/cycle5"/>
    <dgm:cxn modelId="{659DA244-4CB4-4A25-811F-0A556DD86F6D}" type="presParOf" srcId="{06037665-AE60-4689-98EA-3C79EE3F479D}" destId="{83463A7E-F4DC-4850-B40E-671E5B7DCACC}" srcOrd="3" destOrd="0" presId="urn:microsoft.com/office/officeart/2005/8/layout/cycle5"/>
    <dgm:cxn modelId="{1571032E-071E-4558-91BB-AF7B348B61F1}" type="presParOf" srcId="{06037665-AE60-4689-98EA-3C79EE3F479D}" destId="{0D0E5E36-521C-4DEE-A662-55412539CC39}" srcOrd="4" destOrd="0" presId="urn:microsoft.com/office/officeart/2005/8/layout/cycle5"/>
    <dgm:cxn modelId="{6DB51020-DDF6-49F5-B316-122EE2A7DB23}" type="presParOf" srcId="{06037665-AE60-4689-98EA-3C79EE3F479D}" destId="{969B42B6-C9DC-4D4F-9013-E4465396234A}" srcOrd="5" destOrd="0" presId="urn:microsoft.com/office/officeart/2005/8/layout/cycle5"/>
    <dgm:cxn modelId="{4D44D973-3876-4A26-98D6-536081E9B998}" type="presParOf" srcId="{06037665-AE60-4689-98EA-3C79EE3F479D}" destId="{1302951B-1687-4255-B24E-E9AB203146B1}" srcOrd="6" destOrd="0" presId="urn:microsoft.com/office/officeart/2005/8/layout/cycle5"/>
    <dgm:cxn modelId="{AA61403D-CA3A-4EE3-819B-CA697B22F8F0}" type="presParOf" srcId="{06037665-AE60-4689-98EA-3C79EE3F479D}" destId="{F2C8E6D4-072A-4334-94BB-B87ECE7EBDFA}" srcOrd="7" destOrd="0" presId="urn:microsoft.com/office/officeart/2005/8/layout/cycle5"/>
    <dgm:cxn modelId="{814AB874-DA38-4774-87FD-5CE9F452CB19}" type="presParOf" srcId="{06037665-AE60-4689-98EA-3C79EE3F479D}" destId="{911FD119-D259-4C09-B427-054356EC5305}" srcOrd="8" destOrd="0" presId="urn:microsoft.com/office/officeart/2005/8/layout/cycle5"/>
    <dgm:cxn modelId="{F845E41C-19AF-4A4B-B046-B4E74C44CF64}" type="presParOf" srcId="{06037665-AE60-4689-98EA-3C79EE3F479D}" destId="{7769B017-2F05-40BA-A41C-78504AAC88A4}" srcOrd="9" destOrd="0" presId="urn:microsoft.com/office/officeart/2005/8/layout/cycle5"/>
    <dgm:cxn modelId="{F32FE1B1-888C-44FE-BB30-70E26402912D}" type="presParOf" srcId="{06037665-AE60-4689-98EA-3C79EE3F479D}" destId="{94FB3424-F3CF-40D9-B8C5-848FE3214299}" srcOrd="10" destOrd="0" presId="urn:microsoft.com/office/officeart/2005/8/layout/cycle5"/>
    <dgm:cxn modelId="{02E4BB26-DA4F-408E-B1A5-1278626070D9}" type="presParOf" srcId="{06037665-AE60-4689-98EA-3C79EE3F479D}" destId="{933E70B5-DBA5-4F21-A4DA-87D79E056B07}" srcOrd="11" destOrd="0" presId="urn:microsoft.com/office/officeart/2005/8/layout/cycle5"/>
    <dgm:cxn modelId="{CA4C6AAA-59CE-444E-9561-1A4C91F799A2}" type="presParOf" srcId="{06037665-AE60-4689-98EA-3C79EE3F479D}" destId="{259D0D55-B8F3-4B34-BDC6-5A7A23B30D92}" srcOrd="12" destOrd="0" presId="urn:microsoft.com/office/officeart/2005/8/layout/cycle5"/>
    <dgm:cxn modelId="{F9B164A7-25D7-4EEF-9F53-75E37215BAB8}" type="presParOf" srcId="{06037665-AE60-4689-98EA-3C79EE3F479D}" destId="{90C48032-450F-4CB0-BEC3-828C3E58FD64}" srcOrd="13" destOrd="0" presId="urn:microsoft.com/office/officeart/2005/8/layout/cycle5"/>
    <dgm:cxn modelId="{DAC2A26C-82E4-47F0-BDC3-CCDF61B9D824}" type="presParOf" srcId="{06037665-AE60-4689-98EA-3C79EE3F479D}" destId="{F182AADB-70F8-4840-8F17-C22183FC0B6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BB478-FA4D-4C8D-865E-640006B5437A}">
      <dsp:nvSpPr>
        <dsp:cNvPr id="0" name=""/>
        <dsp:cNvSpPr/>
      </dsp:nvSpPr>
      <dsp:spPr>
        <a:xfrm>
          <a:off x="1854758" y="988"/>
          <a:ext cx="1324523" cy="788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I sommerhalvåret bestøves blomster af bier og vind. </a:t>
          </a:r>
          <a:endParaRPr lang="da-DK" sz="1200" kern="1200" dirty="0"/>
        </a:p>
      </dsp:txBody>
      <dsp:txXfrm>
        <a:off x="1893229" y="39459"/>
        <a:ext cx="1247581" cy="711140"/>
      </dsp:txXfrm>
    </dsp:sp>
    <dsp:sp modelId="{F2F9DE59-00F5-475F-8ED6-1DE4A0EBB873}">
      <dsp:nvSpPr>
        <dsp:cNvPr id="0" name=""/>
        <dsp:cNvSpPr/>
      </dsp:nvSpPr>
      <dsp:spPr>
        <a:xfrm>
          <a:off x="1213781" y="395029"/>
          <a:ext cx="2606476" cy="2606476"/>
        </a:xfrm>
        <a:custGeom>
          <a:avLst/>
          <a:gdLst/>
          <a:ahLst/>
          <a:cxnLst/>
          <a:rect l="0" t="0" r="0" b="0"/>
          <a:pathLst>
            <a:path>
              <a:moveTo>
                <a:pt x="2118586" y="286559"/>
              </a:moveTo>
              <a:arcTo wR="1303238" hR="1303238" stAng="18523719" swAng="152912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F654C-B438-487B-B312-E7F82AFF7074}">
      <dsp:nvSpPr>
        <dsp:cNvPr id="0" name=""/>
        <dsp:cNvSpPr/>
      </dsp:nvSpPr>
      <dsp:spPr>
        <a:xfrm>
          <a:off x="3214041" y="1304226"/>
          <a:ext cx="1212434" cy="788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De bestøvede frø spredes med vinden. </a:t>
          </a:r>
          <a:endParaRPr lang="da-DK" sz="1200" kern="1200" dirty="0"/>
        </a:p>
      </dsp:txBody>
      <dsp:txXfrm>
        <a:off x="3252512" y="1342697"/>
        <a:ext cx="1135492" cy="711140"/>
      </dsp:txXfrm>
    </dsp:sp>
    <dsp:sp modelId="{F6A6116E-B506-4634-AE7F-70A0CE653D45}">
      <dsp:nvSpPr>
        <dsp:cNvPr id="0" name=""/>
        <dsp:cNvSpPr/>
      </dsp:nvSpPr>
      <dsp:spPr>
        <a:xfrm>
          <a:off x="1213781" y="395029"/>
          <a:ext cx="2606476" cy="2606476"/>
        </a:xfrm>
        <a:custGeom>
          <a:avLst/>
          <a:gdLst/>
          <a:ahLst/>
          <a:cxnLst/>
          <a:rect l="0" t="0" r="0" b="0"/>
          <a:pathLst>
            <a:path>
              <a:moveTo>
                <a:pt x="2471468" y="1880878"/>
              </a:moveTo>
              <a:arcTo wR="1303238" hR="1303238" stAng="1578627" swAng="16354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BDE3E-1701-4210-A579-9E3D50FEC9A5}">
      <dsp:nvSpPr>
        <dsp:cNvPr id="0" name=""/>
        <dsp:cNvSpPr/>
      </dsp:nvSpPr>
      <dsp:spPr>
        <a:xfrm>
          <a:off x="1910802" y="2607464"/>
          <a:ext cx="1212434" cy="788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Nye blomster kommer frem . </a:t>
          </a:r>
          <a:endParaRPr lang="da-DK" sz="1200" kern="1200" dirty="0"/>
        </a:p>
      </dsp:txBody>
      <dsp:txXfrm>
        <a:off x="1949273" y="2645935"/>
        <a:ext cx="1135492" cy="711140"/>
      </dsp:txXfrm>
    </dsp:sp>
    <dsp:sp modelId="{F622EAEE-915E-4E1E-A3F8-27008082D1F6}">
      <dsp:nvSpPr>
        <dsp:cNvPr id="0" name=""/>
        <dsp:cNvSpPr/>
      </dsp:nvSpPr>
      <dsp:spPr>
        <a:xfrm>
          <a:off x="1213781" y="395029"/>
          <a:ext cx="2606476" cy="2606476"/>
        </a:xfrm>
        <a:custGeom>
          <a:avLst/>
          <a:gdLst/>
          <a:ahLst/>
          <a:cxnLst/>
          <a:rect l="0" t="0" r="0" b="0"/>
          <a:pathLst>
            <a:path>
              <a:moveTo>
                <a:pt x="538699" y="2358657"/>
              </a:moveTo>
              <a:arcTo wR="1303238" hR="1303238" stAng="7555159" swAng="15314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B3579-3674-49E7-A08D-AF858789A5F3}">
      <dsp:nvSpPr>
        <dsp:cNvPr id="0" name=""/>
        <dsp:cNvSpPr/>
      </dsp:nvSpPr>
      <dsp:spPr>
        <a:xfrm>
          <a:off x="510036" y="1244903"/>
          <a:ext cx="1407490" cy="906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Hovedblomstringen er fra marts til november.</a:t>
          </a:r>
          <a:endParaRPr lang="da-DK" sz="1200" kern="1200" dirty="0"/>
        </a:p>
      </dsp:txBody>
      <dsp:txXfrm>
        <a:off x="554299" y="1289166"/>
        <a:ext cx="1318964" cy="818202"/>
      </dsp:txXfrm>
    </dsp:sp>
    <dsp:sp modelId="{E306DC0D-C2F6-4BC0-9366-354C4A9D1887}">
      <dsp:nvSpPr>
        <dsp:cNvPr id="0" name=""/>
        <dsp:cNvSpPr/>
      </dsp:nvSpPr>
      <dsp:spPr>
        <a:xfrm>
          <a:off x="1213781" y="395029"/>
          <a:ext cx="2606476" cy="2606476"/>
        </a:xfrm>
        <a:custGeom>
          <a:avLst/>
          <a:gdLst/>
          <a:ahLst/>
          <a:cxnLst/>
          <a:rect l="0" t="0" r="0" b="0"/>
          <a:pathLst>
            <a:path>
              <a:moveTo>
                <a:pt x="152832" y="690868"/>
              </a:moveTo>
              <a:arcTo wR="1303238" hR="1303238" stAng="12481602" swAng="14257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FE024-BC31-488D-AFD9-73F5B3482A6E}">
      <dsp:nvSpPr>
        <dsp:cNvPr id="0" name=""/>
        <dsp:cNvSpPr/>
      </dsp:nvSpPr>
      <dsp:spPr>
        <a:xfrm>
          <a:off x="1619642" y="-71759"/>
          <a:ext cx="1618061" cy="9126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b="0" kern="1200" dirty="0" smtClean="0">
              <a:latin typeface="Calibri" panose="020F0502020204030204" pitchFamily="34" charset="0"/>
            </a:rPr>
            <a:t>Bøgen springer ud i begyndelsen af maj. De små lysegrønne blade er bløde og fulde af hår. </a:t>
          </a:r>
          <a:endParaRPr lang="da-DK" sz="1100" b="0" kern="1200" dirty="0">
            <a:latin typeface="Calibri" panose="020F0502020204030204" pitchFamily="34" charset="0"/>
          </a:endParaRPr>
        </a:p>
      </dsp:txBody>
      <dsp:txXfrm>
        <a:off x="1664195" y="-27206"/>
        <a:ext cx="1528955" cy="823561"/>
      </dsp:txXfrm>
    </dsp:sp>
    <dsp:sp modelId="{97F1B731-44E2-49C4-8396-EACDFC56C0FA}">
      <dsp:nvSpPr>
        <dsp:cNvPr id="0" name=""/>
        <dsp:cNvSpPr/>
      </dsp:nvSpPr>
      <dsp:spPr>
        <a:xfrm>
          <a:off x="1192246" y="384573"/>
          <a:ext cx="2472853" cy="2472853"/>
        </a:xfrm>
        <a:custGeom>
          <a:avLst/>
          <a:gdLst/>
          <a:ahLst/>
          <a:cxnLst/>
          <a:rect l="0" t="0" r="0" b="0"/>
          <a:pathLst>
            <a:path>
              <a:moveTo>
                <a:pt x="2142032" y="394625"/>
              </a:moveTo>
              <a:arcTo wR="1236426" hR="1236426" stAng="19025470" swAng="11437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81BD1-CB25-4C14-B8B4-044CCC7FEFA2}">
      <dsp:nvSpPr>
        <dsp:cNvPr id="0" name=""/>
        <dsp:cNvSpPr/>
      </dsp:nvSpPr>
      <dsp:spPr>
        <a:xfrm>
          <a:off x="3089170" y="1246646"/>
          <a:ext cx="1151858" cy="748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Bøgetræerne blomstrer i begyndelsen af maj.</a:t>
          </a:r>
          <a:endParaRPr lang="da-DK" sz="1100" kern="1200" dirty="0"/>
        </a:p>
      </dsp:txBody>
      <dsp:txXfrm>
        <a:off x="3125719" y="1283195"/>
        <a:ext cx="1078760" cy="675609"/>
      </dsp:txXfrm>
    </dsp:sp>
    <dsp:sp modelId="{F1C9BD89-B51D-440D-9F69-6A4F5DCFF7C5}">
      <dsp:nvSpPr>
        <dsp:cNvPr id="0" name=""/>
        <dsp:cNvSpPr/>
      </dsp:nvSpPr>
      <dsp:spPr>
        <a:xfrm>
          <a:off x="1192246" y="384573"/>
          <a:ext cx="2472853" cy="2472853"/>
        </a:xfrm>
        <a:custGeom>
          <a:avLst/>
          <a:gdLst/>
          <a:ahLst/>
          <a:cxnLst/>
          <a:rect l="0" t="0" r="0" b="0"/>
          <a:pathLst>
            <a:path>
              <a:moveTo>
                <a:pt x="2349805" y="1774142"/>
              </a:moveTo>
              <a:arcTo wR="1236426" hR="1236426" stAng="1546717" swAng="152261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08F5C-A155-44E7-B873-B554D4561AD8}">
      <dsp:nvSpPr>
        <dsp:cNvPr id="0" name=""/>
        <dsp:cNvSpPr/>
      </dsp:nvSpPr>
      <dsp:spPr>
        <a:xfrm>
          <a:off x="1797610" y="2418860"/>
          <a:ext cx="1262125" cy="877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Under blomstringen bestøves hunblomsterne vha. vinden. </a:t>
          </a:r>
          <a:endParaRPr lang="da-DK" sz="1100" kern="1200" dirty="0"/>
        </a:p>
      </dsp:txBody>
      <dsp:txXfrm>
        <a:off x="1840428" y="2461678"/>
        <a:ext cx="1176489" cy="791497"/>
      </dsp:txXfrm>
    </dsp:sp>
    <dsp:sp modelId="{9AE3B5D5-9790-4FC1-8C90-72AAD46F1284}">
      <dsp:nvSpPr>
        <dsp:cNvPr id="0" name=""/>
        <dsp:cNvSpPr/>
      </dsp:nvSpPr>
      <dsp:spPr>
        <a:xfrm>
          <a:off x="1192246" y="384573"/>
          <a:ext cx="2472853" cy="2472853"/>
        </a:xfrm>
        <a:custGeom>
          <a:avLst/>
          <a:gdLst/>
          <a:ahLst/>
          <a:cxnLst/>
          <a:rect l="0" t="0" r="0" b="0"/>
          <a:pathLst>
            <a:path>
              <a:moveTo>
                <a:pt x="471030" y="2207467"/>
              </a:moveTo>
              <a:arcTo wR="1236426" hR="1236426" stAng="7694757" swAng="1403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AA6FB-C8E2-4A32-9443-02D2B7756835}">
      <dsp:nvSpPr>
        <dsp:cNvPr id="0" name=""/>
        <dsp:cNvSpPr/>
      </dsp:nvSpPr>
      <dsp:spPr>
        <a:xfrm>
          <a:off x="563464" y="1181737"/>
          <a:ext cx="1257564" cy="8785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Den bestøvede frugt falder til jorden, og kan blive til nye bøgetræer. </a:t>
          </a:r>
          <a:endParaRPr lang="da-DK" sz="1100" kern="1200" dirty="0"/>
        </a:p>
      </dsp:txBody>
      <dsp:txXfrm>
        <a:off x="606350" y="1224623"/>
        <a:ext cx="1171792" cy="792754"/>
      </dsp:txXfrm>
    </dsp:sp>
    <dsp:sp modelId="{519E3303-0223-4E3C-A137-CD6E864A4882}">
      <dsp:nvSpPr>
        <dsp:cNvPr id="0" name=""/>
        <dsp:cNvSpPr/>
      </dsp:nvSpPr>
      <dsp:spPr>
        <a:xfrm>
          <a:off x="1192246" y="384573"/>
          <a:ext cx="2472853" cy="2472853"/>
        </a:xfrm>
        <a:custGeom>
          <a:avLst/>
          <a:gdLst/>
          <a:ahLst/>
          <a:cxnLst/>
          <a:rect l="0" t="0" r="0" b="0"/>
          <a:pathLst>
            <a:path>
              <a:moveTo>
                <a:pt x="129104" y="686345"/>
              </a:moveTo>
              <a:arcTo wR="1236426" hR="1236426" stAng="12384999" swAng="10264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715C8-22AD-451C-A784-4F439E70E0B0}">
      <dsp:nvSpPr>
        <dsp:cNvPr id="0" name=""/>
        <dsp:cNvSpPr/>
      </dsp:nvSpPr>
      <dsp:spPr>
        <a:xfrm>
          <a:off x="2156720" y="-76450"/>
          <a:ext cx="1159872" cy="1064583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I det tidlige forår begynder hannen at synge for at lokke hunnen til.</a:t>
          </a:r>
          <a:endParaRPr lang="da-DK" sz="1200" kern="1200" dirty="0"/>
        </a:p>
      </dsp:txBody>
      <dsp:txXfrm>
        <a:off x="2208689" y="-24481"/>
        <a:ext cx="1055934" cy="960645"/>
      </dsp:txXfrm>
    </dsp:sp>
    <dsp:sp modelId="{EE9DD8BD-F228-409D-94BC-87083EC2715A}">
      <dsp:nvSpPr>
        <dsp:cNvPr id="0" name=""/>
        <dsp:cNvSpPr/>
      </dsp:nvSpPr>
      <dsp:spPr>
        <a:xfrm>
          <a:off x="962097" y="455841"/>
          <a:ext cx="3549118" cy="3549118"/>
        </a:xfrm>
        <a:custGeom>
          <a:avLst/>
          <a:gdLst/>
          <a:ahLst/>
          <a:cxnLst/>
          <a:rect l="0" t="0" r="0" b="0"/>
          <a:pathLst>
            <a:path>
              <a:moveTo>
                <a:pt x="2484781" y="148322"/>
              </a:moveTo>
              <a:arcTo wR="1774559" hR="1774559" stAng="17615534" swAng="822031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5B980-AD6F-4CC8-9035-AB0F4F7EE450}">
      <dsp:nvSpPr>
        <dsp:cNvPr id="0" name=""/>
        <dsp:cNvSpPr/>
      </dsp:nvSpPr>
      <dsp:spPr>
        <a:xfrm>
          <a:off x="3693534" y="907715"/>
          <a:ext cx="1159872" cy="870811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Hunnen bygger en rede i et hult træ eller i en redekasse.</a:t>
          </a:r>
          <a:endParaRPr lang="da-DK" sz="1200" kern="1200" dirty="0"/>
        </a:p>
      </dsp:txBody>
      <dsp:txXfrm>
        <a:off x="3736043" y="950224"/>
        <a:ext cx="1074854" cy="785793"/>
      </dsp:txXfrm>
    </dsp:sp>
    <dsp:sp modelId="{692D978B-C293-49DB-BD9B-8BF5F1338800}">
      <dsp:nvSpPr>
        <dsp:cNvPr id="0" name=""/>
        <dsp:cNvSpPr/>
      </dsp:nvSpPr>
      <dsp:spPr>
        <a:xfrm>
          <a:off x="962097" y="455841"/>
          <a:ext cx="3549118" cy="3549118"/>
        </a:xfrm>
        <a:custGeom>
          <a:avLst/>
          <a:gdLst/>
          <a:ahLst/>
          <a:cxnLst/>
          <a:rect l="0" t="0" r="0" b="0"/>
          <a:pathLst>
            <a:path>
              <a:moveTo>
                <a:pt x="3529451" y="1511098"/>
              </a:moveTo>
              <a:arcTo wR="1774559" hR="1774559" stAng="21087720" swAng="1142200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BFE69-1ED8-4504-85C2-C684BEF08705}">
      <dsp:nvSpPr>
        <dsp:cNvPr id="0" name=""/>
        <dsp:cNvSpPr/>
      </dsp:nvSpPr>
      <dsp:spPr>
        <a:xfrm>
          <a:off x="3693534" y="2740721"/>
          <a:ext cx="1159872" cy="753916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Hunnen lægger derefter 9-12 æg i maj til juni.</a:t>
          </a:r>
          <a:endParaRPr lang="da-DK" sz="1200" kern="1200" dirty="0"/>
        </a:p>
      </dsp:txBody>
      <dsp:txXfrm>
        <a:off x="3730337" y="2777524"/>
        <a:ext cx="1086266" cy="680310"/>
      </dsp:txXfrm>
    </dsp:sp>
    <dsp:sp modelId="{3F3991A9-E7B1-444B-8759-99A1DA2E0065}">
      <dsp:nvSpPr>
        <dsp:cNvPr id="0" name=""/>
        <dsp:cNvSpPr/>
      </dsp:nvSpPr>
      <dsp:spPr>
        <a:xfrm>
          <a:off x="962097" y="455841"/>
          <a:ext cx="3549118" cy="3549118"/>
        </a:xfrm>
        <a:custGeom>
          <a:avLst/>
          <a:gdLst/>
          <a:ahLst/>
          <a:cxnLst/>
          <a:rect l="0" t="0" r="0" b="0"/>
          <a:pathLst>
            <a:path>
              <a:moveTo>
                <a:pt x="2903579" y="3143636"/>
              </a:moveTo>
              <a:arcTo wR="1774559" hR="1774559" stAng="3029341" swAng="922765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60D57-6D41-4791-9577-9CAF9ABFE063}">
      <dsp:nvSpPr>
        <dsp:cNvPr id="0" name=""/>
        <dsp:cNvSpPr/>
      </dsp:nvSpPr>
      <dsp:spPr>
        <a:xfrm>
          <a:off x="2156720" y="3628001"/>
          <a:ext cx="1159872" cy="753916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Hunnen ruger på æggene i 13-14 dage før de klækkes.</a:t>
          </a:r>
          <a:endParaRPr lang="da-DK" sz="1200" kern="1200" dirty="0"/>
        </a:p>
      </dsp:txBody>
      <dsp:txXfrm>
        <a:off x="2193523" y="3664804"/>
        <a:ext cx="1086266" cy="680310"/>
      </dsp:txXfrm>
    </dsp:sp>
    <dsp:sp modelId="{E25C8F56-EC26-47A3-A570-0435C52F351D}">
      <dsp:nvSpPr>
        <dsp:cNvPr id="0" name=""/>
        <dsp:cNvSpPr/>
      </dsp:nvSpPr>
      <dsp:spPr>
        <a:xfrm>
          <a:off x="962097" y="455841"/>
          <a:ext cx="3549118" cy="3549118"/>
        </a:xfrm>
        <a:custGeom>
          <a:avLst/>
          <a:gdLst/>
          <a:ahLst/>
          <a:cxnLst/>
          <a:rect l="0" t="0" r="0" b="0"/>
          <a:pathLst>
            <a:path>
              <a:moveTo>
                <a:pt x="1049060" y="3394037"/>
              </a:moveTo>
              <a:arcTo wR="1774559" hR="1774559" stAng="6847894" swAng="922765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C8B7E-A425-498C-AF08-A90F142B43E6}">
      <dsp:nvSpPr>
        <dsp:cNvPr id="0" name=""/>
        <dsp:cNvSpPr/>
      </dsp:nvSpPr>
      <dsp:spPr>
        <a:xfrm>
          <a:off x="619907" y="2740721"/>
          <a:ext cx="1159872" cy="753916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Ungerne vokser i reden i 18-20 dage. Så er de klar til at flyve. </a:t>
          </a:r>
          <a:endParaRPr lang="da-DK" sz="1200" kern="1200" dirty="0"/>
        </a:p>
      </dsp:txBody>
      <dsp:txXfrm>
        <a:off x="656710" y="2777524"/>
        <a:ext cx="1086266" cy="680310"/>
      </dsp:txXfrm>
    </dsp:sp>
    <dsp:sp modelId="{016EE594-73BD-431C-A07E-FFA11CC76100}">
      <dsp:nvSpPr>
        <dsp:cNvPr id="0" name=""/>
        <dsp:cNvSpPr/>
      </dsp:nvSpPr>
      <dsp:spPr>
        <a:xfrm>
          <a:off x="962097" y="455841"/>
          <a:ext cx="3549118" cy="3549118"/>
        </a:xfrm>
        <a:custGeom>
          <a:avLst/>
          <a:gdLst/>
          <a:ahLst/>
          <a:cxnLst/>
          <a:rect l="0" t="0" r="0" b="0"/>
          <a:pathLst>
            <a:path>
              <a:moveTo>
                <a:pt x="31256" y="2106155"/>
              </a:moveTo>
              <a:arcTo wR="1774559" hR="1774559" stAng="10153821" swAng="1090399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D2E92-B9F8-4093-8B18-33FF92CBDE22}">
      <dsp:nvSpPr>
        <dsp:cNvPr id="0" name=""/>
        <dsp:cNvSpPr/>
      </dsp:nvSpPr>
      <dsp:spPr>
        <a:xfrm>
          <a:off x="619907" y="865492"/>
          <a:ext cx="1159872" cy="955257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Efter 4 uger mere er ungerne uafhængige af deres forældre.</a:t>
          </a:r>
          <a:endParaRPr lang="da-DK" sz="1200" kern="1200" dirty="0"/>
        </a:p>
      </dsp:txBody>
      <dsp:txXfrm>
        <a:off x="666539" y="912124"/>
        <a:ext cx="1066608" cy="861993"/>
      </dsp:txXfrm>
    </dsp:sp>
    <dsp:sp modelId="{AC626DBC-0526-4600-9675-E22A9ECDC278}">
      <dsp:nvSpPr>
        <dsp:cNvPr id="0" name=""/>
        <dsp:cNvSpPr/>
      </dsp:nvSpPr>
      <dsp:spPr>
        <a:xfrm>
          <a:off x="962097" y="455841"/>
          <a:ext cx="3549118" cy="3549118"/>
        </a:xfrm>
        <a:custGeom>
          <a:avLst/>
          <a:gdLst/>
          <a:ahLst/>
          <a:cxnLst/>
          <a:rect l="0" t="0" r="0" b="0"/>
          <a:pathLst>
            <a:path>
              <a:moveTo>
                <a:pt x="741170" y="331933"/>
              </a:moveTo>
              <a:arcTo wR="1774559" hR="1774559" stAng="14063103" swAng="745970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EE608-8510-46CB-BC2C-17F516936BB6}">
      <dsp:nvSpPr>
        <dsp:cNvPr id="0" name=""/>
        <dsp:cNvSpPr/>
      </dsp:nvSpPr>
      <dsp:spPr>
        <a:xfrm>
          <a:off x="1254421" y="-74445"/>
          <a:ext cx="1490920" cy="1045366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I marts/april finder pardannelsen sted, og hannen finder et yngleterritorium .</a:t>
          </a:r>
          <a:endParaRPr lang="da-DK" sz="1200" kern="1200" dirty="0"/>
        </a:p>
      </dsp:txBody>
      <dsp:txXfrm>
        <a:off x="1305452" y="-23414"/>
        <a:ext cx="1388858" cy="943304"/>
      </dsp:txXfrm>
    </dsp:sp>
    <dsp:sp modelId="{B1F66CC3-BA5F-49F6-9C7A-31489C0CEDD4}">
      <dsp:nvSpPr>
        <dsp:cNvPr id="0" name=""/>
        <dsp:cNvSpPr/>
      </dsp:nvSpPr>
      <dsp:spPr>
        <a:xfrm>
          <a:off x="512042" y="448237"/>
          <a:ext cx="2975679" cy="2975679"/>
        </a:xfrm>
        <a:custGeom>
          <a:avLst/>
          <a:gdLst/>
          <a:ahLst/>
          <a:cxnLst/>
          <a:rect l="0" t="0" r="0" b="0"/>
          <a:pathLst>
            <a:path>
              <a:moveTo>
                <a:pt x="2326894" y="259159"/>
              </a:moveTo>
              <a:arcTo wR="1487839" hR="1487839" stAng="18259729" swAng="77433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20835-F204-4DAB-B81C-5ADA2AE20318}">
      <dsp:nvSpPr>
        <dsp:cNvPr id="0" name=""/>
        <dsp:cNvSpPr/>
      </dsp:nvSpPr>
      <dsp:spPr>
        <a:xfrm>
          <a:off x="2765202" y="1009766"/>
          <a:ext cx="1299398" cy="933086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Hunnen bygger rede og lægger 4-6 æg. I denne periode fodres hun af hannen. </a:t>
          </a:r>
          <a:endParaRPr lang="da-DK" sz="1200" kern="1200" dirty="0"/>
        </a:p>
      </dsp:txBody>
      <dsp:txXfrm>
        <a:off x="2810752" y="1055316"/>
        <a:ext cx="1208298" cy="841986"/>
      </dsp:txXfrm>
    </dsp:sp>
    <dsp:sp modelId="{BD93472F-1AA6-4020-8388-608A841B925C}">
      <dsp:nvSpPr>
        <dsp:cNvPr id="0" name=""/>
        <dsp:cNvSpPr/>
      </dsp:nvSpPr>
      <dsp:spPr>
        <a:xfrm>
          <a:off x="512042" y="448237"/>
          <a:ext cx="2975679" cy="2975679"/>
        </a:xfrm>
        <a:custGeom>
          <a:avLst/>
          <a:gdLst/>
          <a:ahLst/>
          <a:cxnLst/>
          <a:rect l="0" t="0" r="0" b="0"/>
          <a:pathLst>
            <a:path>
              <a:moveTo>
                <a:pt x="2964882" y="1666757"/>
              </a:moveTo>
              <a:arcTo wR="1487839" hR="1487839" stAng="414403" swAng="122529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125BC-FD5D-48A8-849C-8BF68D281FFD}">
      <dsp:nvSpPr>
        <dsp:cNvPr id="0" name=""/>
        <dsp:cNvSpPr/>
      </dsp:nvSpPr>
      <dsp:spPr>
        <a:xfrm>
          <a:off x="2301712" y="2767510"/>
          <a:ext cx="1145399" cy="744509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Hunnen ruger på æggene i 13-14 dage før de klækkes.</a:t>
          </a:r>
          <a:endParaRPr lang="da-DK" sz="1200" kern="1200" dirty="0"/>
        </a:p>
      </dsp:txBody>
      <dsp:txXfrm>
        <a:off x="2338056" y="2803854"/>
        <a:ext cx="1072711" cy="671821"/>
      </dsp:txXfrm>
    </dsp:sp>
    <dsp:sp modelId="{5F795853-CBBC-4C5A-B35B-98459A122A18}">
      <dsp:nvSpPr>
        <dsp:cNvPr id="0" name=""/>
        <dsp:cNvSpPr/>
      </dsp:nvSpPr>
      <dsp:spPr>
        <a:xfrm>
          <a:off x="512042" y="448237"/>
          <a:ext cx="2975679" cy="2975679"/>
        </a:xfrm>
        <a:custGeom>
          <a:avLst/>
          <a:gdLst/>
          <a:ahLst/>
          <a:cxnLst/>
          <a:rect l="0" t="0" r="0" b="0"/>
          <a:pathLst>
            <a:path>
              <a:moveTo>
                <a:pt x="1670585" y="2964414"/>
              </a:moveTo>
              <a:arcTo wR="1487839" hR="1487839" stAng="4976687" swAng="846626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FE47A-3E5F-4157-9ABA-29C14341FB61}">
      <dsp:nvSpPr>
        <dsp:cNvPr id="0" name=""/>
        <dsp:cNvSpPr/>
      </dsp:nvSpPr>
      <dsp:spPr>
        <a:xfrm>
          <a:off x="552652" y="2767510"/>
          <a:ext cx="1145399" cy="744509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Efter ca. 2 uger er ungerne klar til at flyve.</a:t>
          </a:r>
          <a:endParaRPr lang="da-DK" sz="1200" kern="1200" dirty="0"/>
        </a:p>
      </dsp:txBody>
      <dsp:txXfrm>
        <a:off x="588996" y="2803854"/>
        <a:ext cx="1072711" cy="671821"/>
      </dsp:txXfrm>
    </dsp:sp>
    <dsp:sp modelId="{3FEB5443-F95A-405C-89E7-A72C7F99C104}">
      <dsp:nvSpPr>
        <dsp:cNvPr id="0" name=""/>
        <dsp:cNvSpPr/>
      </dsp:nvSpPr>
      <dsp:spPr>
        <a:xfrm>
          <a:off x="512042" y="448237"/>
          <a:ext cx="2975679" cy="2975679"/>
        </a:xfrm>
        <a:custGeom>
          <a:avLst/>
          <a:gdLst/>
          <a:ahLst/>
          <a:cxnLst/>
          <a:rect l="0" t="0" r="0" b="0"/>
          <a:pathLst>
            <a:path>
              <a:moveTo>
                <a:pt x="177110" y="2191869"/>
              </a:moveTo>
              <a:arcTo wR="1487839" hR="1487839" stAng="9105510" swAng="1050336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ED821-48BC-4614-A99B-8D4A6CDC3A9E}">
      <dsp:nvSpPr>
        <dsp:cNvPr id="0" name=""/>
        <dsp:cNvSpPr/>
      </dsp:nvSpPr>
      <dsp:spPr>
        <a:xfrm>
          <a:off x="-61566" y="886784"/>
          <a:ext cx="1292858" cy="1179050"/>
        </a:xfrm>
        <a:prstGeom prst="roundRect">
          <a:avLst/>
        </a:prstGeom>
        <a:solidFill>
          <a:srgbClr val="63C31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2-3 uger efter, ungerne e er flyveklar, forlader de deres forældre.</a:t>
          </a:r>
          <a:endParaRPr lang="da-DK" sz="1200" kern="1200" dirty="0"/>
        </a:p>
      </dsp:txBody>
      <dsp:txXfrm>
        <a:off x="-4010" y="944340"/>
        <a:ext cx="1177746" cy="1063938"/>
      </dsp:txXfrm>
    </dsp:sp>
    <dsp:sp modelId="{5FC789DC-4AF1-437B-99FC-24FB7A82071D}">
      <dsp:nvSpPr>
        <dsp:cNvPr id="0" name=""/>
        <dsp:cNvSpPr/>
      </dsp:nvSpPr>
      <dsp:spPr>
        <a:xfrm>
          <a:off x="512042" y="448237"/>
          <a:ext cx="2975679" cy="2975679"/>
        </a:xfrm>
        <a:custGeom>
          <a:avLst/>
          <a:gdLst/>
          <a:ahLst/>
          <a:cxnLst/>
          <a:rect l="0" t="0" r="0" b="0"/>
          <a:pathLst>
            <a:path>
              <a:moveTo>
                <a:pt x="489526" y="384645"/>
              </a:moveTo>
              <a:arcTo wR="1487839" hR="1487839" stAng="13671427" swAng="54399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FB68C-81AF-4734-B80A-B396202D82FF}">
      <dsp:nvSpPr>
        <dsp:cNvPr id="0" name=""/>
        <dsp:cNvSpPr/>
      </dsp:nvSpPr>
      <dsp:spPr>
        <a:xfrm>
          <a:off x="1646308" y="-119542"/>
          <a:ext cx="1357197" cy="1602723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I det tidlige forår, når mariehønehunneres ovarier modnes, begynder parringen. Parringen varer et par timer, og kan foregå mere flere forskellige hanner. </a:t>
          </a:r>
          <a:endParaRPr lang="da-DK" sz="1100" kern="1200" dirty="0"/>
        </a:p>
      </dsp:txBody>
      <dsp:txXfrm>
        <a:off x="1712561" y="-53289"/>
        <a:ext cx="1224691" cy="1470217"/>
      </dsp:txXfrm>
    </dsp:sp>
    <dsp:sp modelId="{D9B3DFF8-87FD-4F9F-8F2E-3B790B9954AE}">
      <dsp:nvSpPr>
        <dsp:cNvPr id="0" name=""/>
        <dsp:cNvSpPr/>
      </dsp:nvSpPr>
      <dsp:spPr>
        <a:xfrm>
          <a:off x="866461" y="681819"/>
          <a:ext cx="2916890" cy="2916890"/>
        </a:xfrm>
        <a:custGeom>
          <a:avLst/>
          <a:gdLst/>
          <a:ahLst/>
          <a:cxnLst/>
          <a:rect l="0" t="0" r="0" b="0"/>
          <a:pathLst>
            <a:path>
              <a:moveTo>
                <a:pt x="2274686" y="249804"/>
              </a:moveTo>
              <a:arcTo wR="1458445" hR="1458445" stAng="18241959" swAng="1159364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46DBE-05F2-4D4A-9B12-F37AC5C50508}">
      <dsp:nvSpPr>
        <dsp:cNvPr id="0" name=""/>
        <dsp:cNvSpPr/>
      </dsp:nvSpPr>
      <dsp:spPr>
        <a:xfrm>
          <a:off x="3107950" y="1403540"/>
          <a:ext cx="1350804" cy="1473449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Syvplettet mariehøne lægger 40-100 æg oven i en bladluspopulation.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Antallet af æg afhænger muligvis af mængde af bladlus/føde</a:t>
          </a:r>
          <a:r>
            <a:rPr lang="da-DK" sz="1200" kern="1200" dirty="0" smtClean="0"/>
            <a:t>. </a:t>
          </a:r>
          <a:endParaRPr lang="da-DK" sz="1200" kern="1200" dirty="0"/>
        </a:p>
      </dsp:txBody>
      <dsp:txXfrm>
        <a:off x="3173891" y="1469481"/>
        <a:ext cx="1218922" cy="1341567"/>
      </dsp:txXfrm>
    </dsp:sp>
    <dsp:sp modelId="{C5788203-91B1-4940-ABB0-0B504829C571}">
      <dsp:nvSpPr>
        <dsp:cNvPr id="0" name=""/>
        <dsp:cNvSpPr/>
      </dsp:nvSpPr>
      <dsp:spPr>
        <a:xfrm>
          <a:off x="866461" y="681819"/>
          <a:ext cx="2916890" cy="2916890"/>
        </a:xfrm>
        <a:custGeom>
          <a:avLst/>
          <a:gdLst/>
          <a:ahLst/>
          <a:cxnLst/>
          <a:rect l="0" t="0" r="0" b="0"/>
          <a:pathLst>
            <a:path>
              <a:moveTo>
                <a:pt x="2632732" y="2323380"/>
              </a:moveTo>
              <a:arcTo wR="1458445" hR="1458445" stAng="2182437" swAng="1107534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46F26-D93B-4813-8DF8-F57D41C10A33}">
      <dsp:nvSpPr>
        <dsp:cNvPr id="0" name=""/>
        <dsp:cNvSpPr/>
      </dsp:nvSpPr>
      <dsp:spPr>
        <a:xfrm>
          <a:off x="1614855" y="3277152"/>
          <a:ext cx="1420103" cy="643116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Æggene klækkes til sultne larver, der æder sig i gennem bladluspopulationen.</a:t>
          </a:r>
          <a:endParaRPr lang="da-DK" sz="1100" kern="1200" dirty="0"/>
        </a:p>
      </dsp:txBody>
      <dsp:txXfrm>
        <a:off x="1646249" y="3308546"/>
        <a:ext cx="1357315" cy="580328"/>
      </dsp:txXfrm>
    </dsp:sp>
    <dsp:sp modelId="{812D0494-6C4D-4094-9C5E-C206A6917651}">
      <dsp:nvSpPr>
        <dsp:cNvPr id="0" name=""/>
        <dsp:cNvSpPr/>
      </dsp:nvSpPr>
      <dsp:spPr>
        <a:xfrm>
          <a:off x="866461" y="681819"/>
          <a:ext cx="2916890" cy="2916890"/>
        </a:xfrm>
        <a:custGeom>
          <a:avLst/>
          <a:gdLst/>
          <a:ahLst/>
          <a:cxnLst/>
          <a:rect l="0" t="0" r="0" b="0"/>
          <a:pathLst>
            <a:path>
              <a:moveTo>
                <a:pt x="590903" y="2630807"/>
              </a:moveTo>
              <a:arcTo wR="1458445" hR="1458445" stAng="7590076" swAng="1366041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3D488-6AE3-448E-9C77-FF293BD48881}">
      <dsp:nvSpPr>
        <dsp:cNvPr id="0" name=""/>
        <dsp:cNvSpPr/>
      </dsp:nvSpPr>
      <dsp:spPr>
        <a:xfrm>
          <a:off x="276406" y="1561882"/>
          <a:ext cx="1180110" cy="1156765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Larverne skifter hud 5-7 gange, før de er omdannet til fuldvoksne syvplettede mariehøns. </a:t>
          </a:r>
          <a:endParaRPr lang="da-DK" sz="1100" kern="1200" dirty="0"/>
        </a:p>
      </dsp:txBody>
      <dsp:txXfrm>
        <a:off x="332875" y="1618351"/>
        <a:ext cx="1067172" cy="1043827"/>
      </dsp:txXfrm>
    </dsp:sp>
    <dsp:sp modelId="{B9851623-0A97-4954-88F5-31953096BB2C}">
      <dsp:nvSpPr>
        <dsp:cNvPr id="0" name=""/>
        <dsp:cNvSpPr/>
      </dsp:nvSpPr>
      <dsp:spPr>
        <a:xfrm>
          <a:off x="866461" y="681819"/>
          <a:ext cx="2916890" cy="2916890"/>
        </a:xfrm>
        <a:custGeom>
          <a:avLst/>
          <a:gdLst/>
          <a:ahLst/>
          <a:cxnLst/>
          <a:rect l="0" t="0" r="0" b="0"/>
          <a:pathLst>
            <a:path>
              <a:moveTo>
                <a:pt x="208273" y="707357"/>
              </a:moveTo>
              <a:arcTo wR="1458445" hR="1458445" stAng="12659817" swAng="1418484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3C445-B1FF-4333-A9EB-1298A82D57F4}">
      <dsp:nvSpPr>
        <dsp:cNvPr id="0" name=""/>
        <dsp:cNvSpPr/>
      </dsp:nvSpPr>
      <dsp:spPr>
        <a:xfrm>
          <a:off x="1690994" y="-160022"/>
          <a:ext cx="1319155" cy="942131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Når vejret bliver varmere i foråret, flyver sommerfuglen nordpå. </a:t>
          </a:r>
          <a:endParaRPr lang="da-DK" sz="1200" kern="1200" dirty="0"/>
        </a:p>
      </dsp:txBody>
      <dsp:txXfrm>
        <a:off x="1736985" y="-114031"/>
        <a:ext cx="1227173" cy="850149"/>
      </dsp:txXfrm>
    </dsp:sp>
    <dsp:sp modelId="{D3EDD039-5130-4403-BFF8-158138F2F75B}">
      <dsp:nvSpPr>
        <dsp:cNvPr id="0" name=""/>
        <dsp:cNvSpPr/>
      </dsp:nvSpPr>
      <dsp:spPr>
        <a:xfrm>
          <a:off x="730930" y="311043"/>
          <a:ext cx="3239283" cy="3239283"/>
        </a:xfrm>
        <a:custGeom>
          <a:avLst/>
          <a:gdLst/>
          <a:ahLst/>
          <a:cxnLst/>
          <a:rect l="0" t="0" r="0" b="0"/>
          <a:pathLst>
            <a:path>
              <a:moveTo>
                <a:pt x="2404169" y="202688"/>
              </a:moveTo>
              <a:arcTo wR="1619641" hR="1619641" stAng="17938325" swAng="901058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63A7E-F4DC-4850-B40E-671E5B7DCACC}">
      <dsp:nvSpPr>
        <dsp:cNvPr id="0" name=""/>
        <dsp:cNvSpPr/>
      </dsp:nvSpPr>
      <dsp:spPr>
        <a:xfrm>
          <a:off x="3196160" y="866621"/>
          <a:ext cx="1389564" cy="1127133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Når sommerfuglen er ankommet i maj-juni måned lægger den æg.</a:t>
          </a:r>
          <a:endParaRPr lang="da-DK" sz="1200" kern="1200" dirty="0"/>
        </a:p>
      </dsp:txBody>
      <dsp:txXfrm>
        <a:off x="3251182" y="921643"/>
        <a:ext cx="1279520" cy="1017089"/>
      </dsp:txXfrm>
    </dsp:sp>
    <dsp:sp modelId="{969B42B6-C9DC-4D4F-9013-E4465396234A}">
      <dsp:nvSpPr>
        <dsp:cNvPr id="0" name=""/>
        <dsp:cNvSpPr/>
      </dsp:nvSpPr>
      <dsp:spPr>
        <a:xfrm>
          <a:off x="739136" y="199553"/>
          <a:ext cx="3239283" cy="3239283"/>
        </a:xfrm>
        <a:custGeom>
          <a:avLst/>
          <a:gdLst/>
          <a:ahLst/>
          <a:cxnLst/>
          <a:rect l="0" t="0" r="0" b="0"/>
          <a:pathLst>
            <a:path>
              <a:moveTo>
                <a:pt x="3214209" y="1903534"/>
              </a:moveTo>
              <a:arcTo wR="1619641" hR="1619641" stAng="605702" swAng="709174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2951B-1687-4255-B24E-E9AB203146B1}">
      <dsp:nvSpPr>
        <dsp:cNvPr id="0" name=""/>
        <dsp:cNvSpPr/>
      </dsp:nvSpPr>
      <dsp:spPr>
        <a:xfrm>
          <a:off x="2537133" y="2524685"/>
          <a:ext cx="1399357" cy="1432633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Ægget klækkes efter 3-7 dage, og 3-4 uger senere er larven udvokset og forpupper sig.</a:t>
          </a:r>
          <a:endParaRPr lang="da-DK" sz="1200" kern="1200" dirty="0"/>
        </a:p>
      </dsp:txBody>
      <dsp:txXfrm>
        <a:off x="2605444" y="2592996"/>
        <a:ext cx="1262735" cy="1296011"/>
      </dsp:txXfrm>
    </dsp:sp>
    <dsp:sp modelId="{911FD119-D259-4C09-B427-054356EC5305}">
      <dsp:nvSpPr>
        <dsp:cNvPr id="0" name=""/>
        <dsp:cNvSpPr/>
      </dsp:nvSpPr>
      <dsp:spPr>
        <a:xfrm>
          <a:off x="612934" y="291136"/>
          <a:ext cx="3239283" cy="3239283"/>
        </a:xfrm>
        <a:custGeom>
          <a:avLst/>
          <a:gdLst/>
          <a:ahLst/>
          <a:cxnLst/>
          <a:rect l="0" t="0" r="0" b="0"/>
          <a:pathLst>
            <a:path>
              <a:moveTo>
                <a:pt x="1822482" y="3226531"/>
              </a:moveTo>
              <a:arcTo wR="1619641" hR="1619641" stAng="4968330" swAng="660563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9B017-2F05-40BA-A41C-78504AAC88A4}">
      <dsp:nvSpPr>
        <dsp:cNvPr id="0" name=""/>
        <dsp:cNvSpPr/>
      </dsp:nvSpPr>
      <dsp:spPr>
        <a:xfrm>
          <a:off x="774815" y="2785769"/>
          <a:ext cx="1247510" cy="910466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Efter to uger klækkes puppen, og de voksne sommerfugle kommer frem.</a:t>
          </a:r>
          <a:endParaRPr lang="da-DK" sz="1200" kern="1200" dirty="0"/>
        </a:p>
      </dsp:txBody>
      <dsp:txXfrm>
        <a:off x="819260" y="2830214"/>
        <a:ext cx="1158620" cy="821576"/>
      </dsp:txXfrm>
    </dsp:sp>
    <dsp:sp modelId="{933E70B5-DBA5-4F21-A4DA-87D79E056B07}">
      <dsp:nvSpPr>
        <dsp:cNvPr id="0" name=""/>
        <dsp:cNvSpPr/>
      </dsp:nvSpPr>
      <dsp:spPr>
        <a:xfrm>
          <a:off x="730930" y="311043"/>
          <a:ext cx="3239283" cy="3239283"/>
        </a:xfrm>
        <a:custGeom>
          <a:avLst/>
          <a:gdLst/>
          <a:ahLst/>
          <a:cxnLst/>
          <a:rect l="0" t="0" r="0" b="0"/>
          <a:pathLst>
            <a:path>
              <a:moveTo>
                <a:pt x="174946" y="2351826"/>
              </a:moveTo>
              <a:arcTo wR="1619641" hR="1619641" stAng="9187422" swAng="910387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D0D55-B8F3-4B34-BDC6-5A7A23B30D92}">
      <dsp:nvSpPr>
        <dsp:cNvPr id="0" name=""/>
        <dsp:cNvSpPr/>
      </dsp:nvSpPr>
      <dsp:spPr>
        <a:xfrm>
          <a:off x="93581" y="740370"/>
          <a:ext cx="1433239" cy="1379634"/>
        </a:xfrm>
        <a:prstGeom prst="roundRect">
          <a:avLst/>
        </a:prstGeom>
        <a:solidFill>
          <a:srgbClr val="63C31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Når det igen bliver efterår og vejret bliver koldere, trækker de voksne tidselsommerfugle sydpå. </a:t>
          </a:r>
          <a:endParaRPr lang="da-DK" sz="1200" kern="1200" dirty="0"/>
        </a:p>
      </dsp:txBody>
      <dsp:txXfrm>
        <a:off x="160929" y="807718"/>
        <a:ext cx="1298543" cy="1244938"/>
      </dsp:txXfrm>
    </dsp:sp>
    <dsp:sp modelId="{F182AADB-70F8-4840-8F17-C22183FC0B61}">
      <dsp:nvSpPr>
        <dsp:cNvPr id="0" name=""/>
        <dsp:cNvSpPr/>
      </dsp:nvSpPr>
      <dsp:spPr>
        <a:xfrm>
          <a:off x="730930" y="311043"/>
          <a:ext cx="3239283" cy="3239283"/>
        </a:xfrm>
        <a:custGeom>
          <a:avLst/>
          <a:gdLst/>
          <a:ahLst/>
          <a:cxnLst/>
          <a:rect l="0" t="0" r="0" b="0"/>
          <a:pathLst>
            <a:path>
              <a:moveTo>
                <a:pt x="600761" y="360625"/>
              </a:moveTo>
              <a:arcTo wR="1619641" hR="1619641" stAng="13861073" swAng="674021"/>
            </a:path>
          </a:pathLst>
        </a:custGeom>
        <a:noFill/>
        <a:ln w="6350" cap="flat" cmpd="sng" algn="ctr">
          <a:solidFill>
            <a:srgbClr val="63C31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005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843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175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668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474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780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434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750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1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135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819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F7C9-CED8-40B5-9685-F0FAAC8AAA1C}" type="datetimeFigureOut">
              <a:rPr lang="nl-BE" smtClean="0"/>
              <a:t>28/02/2017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27E5-9F43-4EDE-B8B3-5E3C16285F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54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3973" y="1239079"/>
            <a:ext cx="4693040" cy="1429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94" y="14239"/>
            <a:ext cx="3944154" cy="1142276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[Bellis]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611" y="1394387"/>
            <a:ext cx="487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Almindeligt navn</a:t>
            </a:r>
            <a:r>
              <a:rPr lang="en-GB" sz="2000" dirty="0" smtClean="0">
                <a:solidFill>
                  <a:schemeClr val="bg1"/>
                </a:solidFill>
              </a:rPr>
              <a:t>: Bellis, </a:t>
            </a:r>
            <a:r>
              <a:rPr lang="en-GB" sz="2000" dirty="0" err="1" smtClean="0">
                <a:solidFill>
                  <a:schemeClr val="bg1"/>
                </a:solidFill>
              </a:rPr>
              <a:t>Tusindfryd</a:t>
            </a:r>
            <a:endParaRPr lang="en-GB" sz="2000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73" y="2046643"/>
            <a:ext cx="483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Videnskabeligt navn</a:t>
            </a:r>
            <a:r>
              <a:rPr lang="en-GB" sz="2000" dirty="0" smtClean="0">
                <a:solidFill>
                  <a:schemeClr val="bg1"/>
                </a:solidFill>
              </a:rPr>
              <a:t>: </a:t>
            </a:r>
            <a:r>
              <a:rPr lang="nl-BE" sz="2000" i="1" dirty="0" smtClean="0">
                <a:solidFill>
                  <a:schemeClr val="bg1"/>
                </a:solidFill>
              </a:rPr>
              <a:t>Bellis perénnis </a:t>
            </a:r>
            <a:endParaRPr lang="en-GB" sz="2000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2236" y="4159918"/>
            <a:ext cx="157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Livscyklus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19261"/>
              </p:ext>
            </p:extLst>
          </p:nvPr>
        </p:nvGraphicFramePr>
        <p:xfrm>
          <a:off x="7113869" y="145532"/>
          <a:ext cx="4552614" cy="2712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7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685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Beskrivelse</a:t>
                      </a: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_____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__</a:t>
                      </a: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Hvor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043">
                <a:tc>
                  <a:txBody>
                    <a:bodyPr/>
                    <a:lstStyle/>
                    <a:p>
                      <a:pPr algn="l"/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Planten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 en gul skivekrone og hvide r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andkroner, der ofte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 et rosa skær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på ydersiden.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Stænglen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 bladløs, men ved stænglens fod findes ægformede blade. </a:t>
                      </a:r>
                      <a:endParaRPr lang="da-DK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Bellis  vokser på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græsplæner, langs vejkanter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i engområder. Den vokser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bedst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kort beplantning, 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hvor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 kan modtage tilstrækkeligt lys. </a:t>
                      </a:r>
                      <a:endParaRPr lang="nl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7968627" y="3208229"/>
            <a:ext cx="3808766" cy="1485877"/>
          </a:xfrm>
          <a:prstGeom prst="roundRect">
            <a:avLst/>
          </a:prstGeom>
          <a:solidFill>
            <a:srgbClr val="63C3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Double Wave 15"/>
          <p:cNvSpPr/>
          <p:nvPr/>
        </p:nvSpPr>
        <p:spPr>
          <a:xfrm>
            <a:off x="8047917" y="4887001"/>
            <a:ext cx="3838754" cy="190804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err="1" smtClean="0">
                <a:solidFill>
                  <a:schemeClr val="bg1"/>
                </a:solidFill>
              </a:rPr>
              <a:t>Sjove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</a:rPr>
              <a:t>fakta</a:t>
            </a:r>
            <a:r>
              <a:rPr lang="en-GB" sz="2000" b="1" dirty="0" smtClean="0">
                <a:solidFill>
                  <a:schemeClr val="bg1"/>
                </a:solidFill>
              </a:rPr>
              <a:t>: </a:t>
            </a:r>
          </a:p>
          <a:p>
            <a:endParaRPr lang="en-GB" sz="1200" b="1" dirty="0" smtClean="0">
              <a:solidFill>
                <a:schemeClr val="bg1"/>
              </a:solidFill>
            </a:endParaRPr>
          </a:p>
          <a:p>
            <a:r>
              <a:rPr lang="da-DK" sz="1600" dirty="0" smtClean="0">
                <a:solidFill>
                  <a:schemeClr val="bg1"/>
                </a:solidFill>
              </a:rPr>
              <a:t>Blomsten </a:t>
            </a:r>
            <a:r>
              <a:rPr lang="da-DK" sz="1600" dirty="0">
                <a:solidFill>
                  <a:schemeClr val="bg1"/>
                </a:solidFill>
              </a:rPr>
              <a:t>er lukket om natten og i fugtigt vejr, men åbner sig ved lyset. Blomsterne strækker og vender sig efter solens gang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8186839" y="3678395"/>
            <a:ext cx="3507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Bellis har været anvendt som lægeplante mod sår og eksem og som slimløsnende middel mod hoste.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186839" y="3276269"/>
            <a:ext cx="2460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bg1"/>
                </a:solidFill>
              </a:rPr>
              <a:t>Anvendelse</a:t>
            </a:r>
            <a:r>
              <a:rPr lang="nl-BE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:</a:t>
            </a:r>
            <a:endParaRPr lang="nl-BE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ounded Rectangle 19"/>
          <p:cNvSpPr/>
          <p:nvPr/>
        </p:nvSpPr>
        <p:spPr>
          <a:xfrm>
            <a:off x="120611" y="5509692"/>
            <a:ext cx="3399188" cy="655454"/>
          </a:xfrm>
          <a:prstGeom prst="roundRect">
            <a:avLst/>
          </a:prstGeom>
          <a:solidFill>
            <a:srgbClr val="63C3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kstvak 24"/>
          <p:cNvSpPr txBox="1"/>
          <p:nvPr/>
        </p:nvSpPr>
        <p:spPr>
          <a:xfrm>
            <a:off x="262086" y="5536654"/>
            <a:ext cx="3105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>
                <a:solidFill>
                  <a:schemeClr val="bg1"/>
                </a:solidFill>
              </a:rPr>
              <a:t>Blomstring: Marts/november </a:t>
            </a:r>
          </a:p>
          <a:p>
            <a:endParaRPr lang="nl-BE" sz="1600" dirty="0" smtClean="0">
              <a:solidFill>
                <a:schemeClr val="bg1"/>
              </a:solidFill>
            </a:endParaRPr>
          </a:p>
        </p:txBody>
      </p:sp>
      <p:pic>
        <p:nvPicPr>
          <p:cNvPr id="39" name="Billede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5" t="32511"/>
          <a:stretch/>
        </p:blipFill>
        <p:spPr>
          <a:xfrm>
            <a:off x="4295927" y="120582"/>
            <a:ext cx="2309635" cy="827275"/>
          </a:xfrm>
          <a:prstGeom prst="rect">
            <a:avLst/>
          </a:prstGeom>
        </p:spPr>
      </p:pic>
      <p:sp>
        <p:nvSpPr>
          <p:cNvPr id="26" name="Tekstfelt 4"/>
          <p:cNvSpPr txBox="1"/>
          <p:nvPr/>
        </p:nvSpPr>
        <p:spPr>
          <a:xfrm>
            <a:off x="0" y="6642556"/>
            <a:ext cx="1195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800" dirty="0" smtClean="0"/>
              <a:t>Billeder: Colourbox.com</a:t>
            </a:r>
            <a:endParaRPr lang="da-DK" sz="800" dirty="0"/>
          </a:p>
        </p:txBody>
      </p:sp>
      <p:pic>
        <p:nvPicPr>
          <p:cNvPr id="12" name="Pladsholder til indhold 11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6" y="2976238"/>
            <a:ext cx="3257713" cy="2235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17290025"/>
              </p:ext>
            </p:extLst>
          </p:nvPr>
        </p:nvGraphicFramePr>
        <p:xfrm>
          <a:off x="3301676" y="2858252"/>
          <a:ext cx="4936512" cy="339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421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58558" y="1126787"/>
            <a:ext cx="4815116" cy="111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656" y="49977"/>
            <a:ext cx="5433203" cy="1124807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[</a:t>
            </a:r>
            <a:r>
              <a:rPr lang="en-GB" sz="4000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Bøg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]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276" y="1283115"/>
            <a:ext cx="481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Almindeligt Navn</a:t>
            </a:r>
            <a:r>
              <a:rPr lang="en-GB" sz="2000" dirty="0" smtClean="0">
                <a:solidFill>
                  <a:schemeClr val="bg1"/>
                </a:solidFill>
              </a:rPr>
              <a:t>: </a:t>
            </a:r>
            <a:r>
              <a:rPr lang="en-GB" sz="2000" dirty="0" err="1" smtClean="0">
                <a:solidFill>
                  <a:schemeClr val="bg1"/>
                </a:solidFill>
              </a:rPr>
              <a:t>Bøg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endParaRPr lang="en-GB" sz="2000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275" y="1712128"/>
            <a:ext cx="4711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Videnskabeligt navn</a:t>
            </a:r>
            <a:r>
              <a:rPr lang="en-GB" sz="2000" dirty="0" smtClean="0">
                <a:solidFill>
                  <a:schemeClr val="bg1"/>
                </a:solidFill>
              </a:rPr>
              <a:t>: </a:t>
            </a:r>
            <a:r>
              <a:rPr lang="nl-BE" sz="2000" i="1" dirty="0">
                <a:solidFill>
                  <a:schemeClr val="bg1"/>
                </a:solidFill>
              </a:rPr>
              <a:t>Fagus sylvatica </a:t>
            </a:r>
            <a:endParaRPr lang="en-GB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0057" y="4364608"/>
            <a:ext cx="157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Livscyklus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9784"/>
              </p:ext>
            </p:extLst>
          </p:nvPr>
        </p:nvGraphicFramePr>
        <p:xfrm>
          <a:off x="6896111" y="216032"/>
          <a:ext cx="4552614" cy="2712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7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70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Beskrivelse</a:t>
                      </a:r>
                      <a:r>
                        <a:rPr lang="en-GB" dirty="0" smtClean="0">
                          <a:solidFill>
                            <a:schemeClr val="bg1"/>
                          </a:solidFill>
                          <a:latin typeface="+mn-lt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Hvor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Bøgetræer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bliver ca. 25-30 høje, og d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fleste har grå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glat bark.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Nye bøgeblade er lysegrønne og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hårede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Når bladene er fuldt udvoksede, er de ægformede og uden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takker</a:t>
                      </a: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Bøg det mest almindelige løvtræ i Danmark.</a:t>
                      </a:r>
                      <a:r>
                        <a:rPr lang="da-DK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Bøgen vokser bedst på næringsrig skovbund. </a:t>
                      </a:r>
                      <a:endParaRPr lang="da-DK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Klinteskoven på Møn finder man nogle af Danmarks ældste bøgetræer.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7968627" y="3104764"/>
            <a:ext cx="3876312" cy="1565514"/>
          </a:xfrm>
          <a:prstGeom prst="roundRect">
            <a:avLst/>
          </a:prstGeom>
          <a:solidFill>
            <a:srgbClr val="63C3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Double Wave 15"/>
          <p:cNvSpPr/>
          <p:nvPr/>
        </p:nvSpPr>
        <p:spPr>
          <a:xfrm>
            <a:off x="7957135" y="4924365"/>
            <a:ext cx="3838754" cy="190804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err="1" smtClean="0">
                <a:solidFill>
                  <a:schemeClr val="bg1"/>
                </a:solidFill>
              </a:rPr>
              <a:t>Sjove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</a:rPr>
              <a:t>fakta</a:t>
            </a:r>
            <a:r>
              <a:rPr lang="en-GB" sz="20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da-DK" sz="1600" dirty="0" smtClean="0"/>
              <a:t>I vikingetiden kaldte man bøg for bog, og  </a:t>
            </a:r>
            <a:r>
              <a:rPr lang="da-DK" sz="1600" dirty="0" err="1" smtClean="0"/>
              <a:t>og</a:t>
            </a:r>
            <a:r>
              <a:rPr lang="da-DK" sz="1600" dirty="0" smtClean="0"/>
              <a:t> vikingerne indskrev runer i bøgestave, og sådan fik bogstaverne </a:t>
            </a:r>
            <a:r>
              <a:rPr lang="da-DK" sz="1600" dirty="0"/>
              <a:t>deres navn</a:t>
            </a:r>
            <a:r>
              <a:rPr lang="da-DK" sz="1600" dirty="0" smtClean="0"/>
              <a:t>.</a:t>
            </a:r>
            <a:endParaRPr lang="en-GB" sz="16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8111331" y="3450042"/>
            <a:ext cx="3507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Bøgestammernes styrke </a:t>
            </a:r>
            <a:r>
              <a:rPr lang="da-DK" sz="1600" dirty="0">
                <a:solidFill>
                  <a:schemeClr val="bg1"/>
                </a:solidFill>
              </a:rPr>
              <a:t>og ensartethed betyder, at bøgetræ kan bruges til </a:t>
            </a:r>
            <a:r>
              <a:rPr lang="da-DK" sz="1600" dirty="0" smtClean="0">
                <a:solidFill>
                  <a:schemeClr val="bg1"/>
                </a:solidFill>
              </a:rPr>
              <a:t>alt fra møbler, gulve, køkkenborde til legetøj</a:t>
            </a:r>
            <a:r>
              <a:rPr lang="da-DK" sz="1600" dirty="0">
                <a:solidFill>
                  <a:schemeClr val="bg1"/>
                </a:solidFill>
              </a:rPr>
              <a:t>, ispinde og træsko.</a:t>
            </a:r>
            <a:endParaRPr lang="nl-BE" sz="1600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111331" y="3128074"/>
            <a:ext cx="2460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bg1"/>
                </a:solidFill>
              </a:rPr>
              <a:t>Anvendelse</a:t>
            </a:r>
            <a:r>
              <a:rPr lang="nl-BE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:</a:t>
            </a:r>
            <a:endParaRPr lang="nl-BE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ounded Rectangle 19"/>
          <p:cNvSpPr/>
          <p:nvPr/>
        </p:nvSpPr>
        <p:spPr>
          <a:xfrm>
            <a:off x="546695" y="4859814"/>
            <a:ext cx="2808764" cy="842071"/>
          </a:xfrm>
          <a:prstGeom prst="roundRect">
            <a:avLst/>
          </a:prstGeom>
          <a:solidFill>
            <a:srgbClr val="63C3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kstvak 24"/>
          <p:cNvSpPr txBox="1"/>
          <p:nvPr/>
        </p:nvSpPr>
        <p:spPr>
          <a:xfrm>
            <a:off x="640582" y="4716305"/>
            <a:ext cx="2892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1600" dirty="0" smtClean="0">
              <a:solidFill>
                <a:schemeClr val="bg1"/>
              </a:solidFill>
            </a:endParaRPr>
          </a:p>
          <a:p>
            <a:r>
              <a:rPr lang="nl-BE" sz="1600" dirty="0" smtClean="0">
                <a:solidFill>
                  <a:schemeClr val="bg1"/>
                </a:solidFill>
              </a:rPr>
              <a:t>Løvspring: Maj</a:t>
            </a:r>
          </a:p>
          <a:p>
            <a:r>
              <a:rPr lang="nl-BE" sz="1600" dirty="0" smtClean="0">
                <a:solidFill>
                  <a:schemeClr val="bg1"/>
                </a:solidFill>
              </a:rPr>
              <a:t>Løvfald: Oktober</a:t>
            </a:r>
          </a:p>
        </p:txBody>
      </p:sp>
      <p:pic>
        <p:nvPicPr>
          <p:cNvPr id="26" name="Billed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5" t="32511"/>
          <a:stretch/>
        </p:blipFill>
        <p:spPr>
          <a:xfrm>
            <a:off x="3745979" y="122208"/>
            <a:ext cx="2309635" cy="827275"/>
          </a:xfrm>
          <a:prstGeom prst="rect">
            <a:avLst/>
          </a:prstGeom>
        </p:spPr>
      </p:pic>
      <p:sp>
        <p:nvSpPr>
          <p:cNvPr id="27" name="Tekstfelt 4"/>
          <p:cNvSpPr txBox="1"/>
          <p:nvPr/>
        </p:nvSpPr>
        <p:spPr>
          <a:xfrm>
            <a:off x="0" y="6642556"/>
            <a:ext cx="1195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800" dirty="0" smtClean="0"/>
              <a:t>Billeder: Colourbox.com</a:t>
            </a:r>
            <a:endParaRPr lang="da-DK" sz="800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95" y="2522003"/>
            <a:ext cx="2741763" cy="2056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315672003"/>
              </p:ext>
            </p:extLst>
          </p:nvPr>
        </p:nvGraphicFramePr>
        <p:xfrm>
          <a:off x="3355458" y="2945096"/>
          <a:ext cx="4804493" cy="3224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43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48860" y="929068"/>
            <a:ext cx="4169570" cy="940196"/>
          </a:xfrm>
          <a:prstGeom prst="roundRect">
            <a:avLst/>
          </a:prstGeom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chemeClr val="bg1"/>
                </a:solidFill>
              </a:rPr>
              <a:t>Almindeligt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navn</a:t>
            </a:r>
            <a:r>
              <a:rPr lang="en-GB" sz="1600" dirty="0">
                <a:solidFill>
                  <a:schemeClr val="bg1"/>
                </a:solidFill>
              </a:rPr>
              <a:t>: </a:t>
            </a:r>
            <a:r>
              <a:rPr lang="en-GB" sz="1600" dirty="0" err="1" smtClean="0">
                <a:solidFill>
                  <a:schemeClr val="bg1"/>
                </a:solidFill>
              </a:rPr>
              <a:t>Blåmejse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da-DK" sz="1600" dirty="0">
                <a:solidFill>
                  <a:schemeClr val="bg1"/>
                </a:solidFill>
              </a:rPr>
              <a:t>Videnskabeligt navn</a:t>
            </a:r>
            <a:r>
              <a:rPr lang="en-GB" sz="1600" dirty="0" smtClean="0">
                <a:solidFill>
                  <a:schemeClr val="bg1"/>
                </a:solidFill>
              </a:rPr>
              <a:t>: </a:t>
            </a:r>
            <a:r>
              <a:rPr lang="en-GB" sz="1600" i="1" dirty="0" err="1" smtClean="0">
                <a:solidFill>
                  <a:schemeClr val="bg1"/>
                </a:solidFill>
              </a:rPr>
              <a:t>Cyanistes</a:t>
            </a:r>
            <a:r>
              <a:rPr lang="en-GB" sz="1600" i="1" dirty="0" smtClean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caeruleus</a:t>
            </a:r>
            <a:endParaRPr lang="nl-BE" sz="16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012" y="10806"/>
            <a:ext cx="4141670" cy="861456"/>
          </a:xfrm>
        </p:spPr>
        <p:txBody>
          <a:bodyPr>
            <a:normAutofit/>
          </a:bodyPr>
          <a:lstStyle/>
          <a:p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[</a:t>
            </a:r>
            <a:r>
              <a:rPr lang="en-GB" sz="3250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Blåmejse</a:t>
            </a:r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]</a:t>
            </a:r>
            <a:endParaRPr lang="en-GB" sz="325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45481"/>
              </p:ext>
            </p:extLst>
          </p:nvPr>
        </p:nvGraphicFramePr>
        <p:xfrm>
          <a:off x="7872890" y="211597"/>
          <a:ext cx="3576429" cy="35986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3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569">
                <a:tc>
                  <a:txBody>
                    <a:bodyPr/>
                    <a:lstStyle/>
                    <a:p>
                      <a:r>
                        <a:rPr lang="en-GB" sz="15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Beskrivelse</a:t>
                      </a:r>
                      <a:endParaRPr lang="en-GB" sz="15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Hvor</a:t>
                      </a:r>
                      <a:endParaRPr lang="en-GB" sz="15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047">
                <a:tc rowSpan="3">
                  <a:txBody>
                    <a:bodyPr/>
                    <a:lstStyle/>
                    <a:p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Blåmejsen er en lille mejse med en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blålig hovedtop og gul underside. Den har en blå aftegning på tværs af øjet, og dens næb er småt og spidst og tilpasset dens fødesøgning efter insekter og små frø. </a:t>
                      </a:r>
                    </a:p>
                    <a:p>
                      <a:endParaRPr lang="da-DK" sz="13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Blåmejsen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 almindeligt forekommende i det meste af Danmark. Den yngler i mange forskellige naturtyper med træer. Ældre løvtræer med hulrum til redebygning foretrækkes. </a:t>
                      </a:r>
                      <a:endParaRPr lang="da-DK" sz="13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69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b="1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Føde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1673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sommerhalvåret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lever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låmejsen lever af insekter og i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vinterhalvåret af frø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såsom 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bog.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Derfor svinger b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estanden af blåmejse en del i forhold til produktionen af bog</a:t>
                      </a:r>
                      <a:endParaRPr lang="da-DK" sz="13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Double Wave 15"/>
          <p:cNvSpPr/>
          <p:nvPr/>
        </p:nvSpPr>
        <p:spPr>
          <a:xfrm>
            <a:off x="8850127" y="4151109"/>
            <a:ext cx="2055715" cy="2190985"/>
          </a:xfrm>
          <a:prstGeom prst="roundRect">
            <a:avLst/>
          </a:prstGeom>
          <a:solidFill>
            <a:srgbClr val="63C31B"/>
          </a:solidFill>
          <a:ln>
            <a:solidFill>
              <a:srgbClr val="63C3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b="1" dirty="0" err="1" smtClean="0">
                <a:solidFill>
                  <a:schemeClr val="bg1"/>
                </a:solidFill>
              </a:rPr>
              <a:t>Stemme</a:t>
            </a:r>
            <a:endParaRPr lang="en-GB" sz="1500" b="1" dirty="0" smtClean="0">
              <a:solidFill>
                <a:schemeClr val="bg1"/>
              </a:solidFill>
            </a:endParaRPr>
          </a:p>
          <a:p>
            <a:r>
              <a:rPr lang="da-DK" sz="1500" dirty="0" smtClean="0">
                <a:solidFill>
                  <a:schemeClr val="bg1"/>
                </a:solidFill>
              </a:rPr>
              <a:t>Blåmejsen sang er en lys trille, der lyder som ”</a:t>
            </a:r>
            <a:r>
              <a:rPr lang="da-DK" sz="1500" dirty="0" err="1" smtClean="0">
                <a:solidFill>
                  <a:schemeClr val="bg1"/>
                </a:solidFill>
              </a:rPr>
              <a:t>Tsii</a:t>
            </a:r>
            <a:r>
              <a:rPr lang="da-DK" sz="1500" dirty="0" smtClean="0">
                <a:solidFill>
                  <a:schemeClr val="bg1"/>
                </a:solidFill>
              </a:rPr>
              <a:t>-</a:t>
            </a:r>
            <a:r>
              <a:rPr lang="da-DK" sz="1500" dirty="0" err="1" smtClean="0">
                <a:solidFill>
                  <a:schemeClr val="bg1"/>
                </a:solidFill>
              </a:rPr>
              <a:t>tsii</a:t>
            </a:r>
            <a:r>
              <a:rPr lang="da-DK" sz="1500" dirty="0" smtClean="0">
                <a:solidFill>
                  <a:schemeClr val="bg1"/>
                </a:solidFill>
              </a:rPr>
              <a:t>-</a:t>
            </a:r>
            <a:r>
              <a:rPr lang="da-DK" sz="1500" dirty="0" err="1" smtClean="0">
                <a:solidFill>
                  <a:schemeClr val="bg1"/>
                </a:solidFill>
              </a:rPr>
              <a:t>tsu</a:t>
            </a:r>
            <a:r>
              <a:rPr lang="da-DK" sz="1500" dirty="0" smtClean="0">
                <a:solidFill>
                  <a:schemeClr val="bg1"/>
                </a:solidFill>
              </a:rPr>
              <a:t>-hu-hu-hu-hu ”. Sangen er særlig tydelig i det tidlige forår og gennem </a:t>
            </a:r>
            <a:r>
              <a:rPr lang="da-DK" sz="1500" dirty="0">
                <a:solidFill>
                  <a:schemeClr val="bg1"/>
                </a:solidFill>
              </a:rPr>
              <a:t>hele </a:t>
            </a:r>
            <a:r>
              <a:rPr lang="da-DK" sz="1500" dirty="0" smtClean="0">
                <a:solidFill>
                  <a:schemeClr val="bg1"/>
                </a:solidFill>
              </a:rPr>
              <a:t>sommeren. 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35" name="Rounded Rectangle 19"/>
          <p:cNvSpPr/>
          <p:nvPr/>
        </p:nvSpPr>
        <p:spPr>
          <a:xfrm>
            <a:off x="5566822" y="250596"/>
            <a:ext cx="1994375" cy="1392545"/>
          </a:xfrm>
          <a:prstGeom prst="roundRect">
            <a:avLst/>
          </a:prstGeom>
          <a:solidFill>
            <a:srgbClr val="63C31B"/>
          </a:solidFill>
          <a:ln>
            <a:solidFill>
              <a:srgbClr val="63C3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300" dirty="0">
                <a:solidFill>
                  <a:schemeClr val="bg1"/>
                </a:solidFill>
              </a:rPr>
              <a:t>Vingefang: </a:t>
            </a:r>
            <a:r>
              <a:rPr lang="nl-BE" sz="1300" dirty="0" smtClean="0">
                <a:solidFill>
                  <a:schemeClr val="bg1"/>
                </a:solidFill>
              </a:rPr>
              <a:t>17,5-20 cm </a:t>
            </a:r>
            <a:endParaRPr lang="nl-BE" sz="1300" dirty="0">
              <a:solidFill>
                <a:schemeClr val="bg1"/>
              </a:solidFill>
            </a:endParaRPr>
          </a:p>
          <a:p>
            <a:r>
              <a:rPr lang="nl-BE" sz="1300" dirty="0">
                <a:solidFill>
                  <a:schemeClr val="bg1"/>
                </a:solidFill>
              </a:rPr>
              <a:t>Længde: </a:t>
            </a:r>
            <a:r>
              <a:rPr lang="nl-BE" sz="1300" dirty="0" smtClean="0">
                <a:solidFill>
                  <a:schemeClr val="bg1"/>
                </a:solidFill>
              </a:rPr>
              <a:t>11,5 cm </a:t>
            </a:r>
            <a:endParaRPr lang="nl-BE" sz="1300" dirty="0">
              <a:solidFill>
                <a:schemeClr val="bg1"/>
              </a:solidFill>
            </a:endParaRPr>
          </a:p>
          <a:p>
            <a:r>
              <a:rPr lang="nl-BE" sz="1300" dirty="0">
                <a:solidFill>
                  <a:schemeClr val="bg1"/>
                </a:solidFill>
              </a:rPr>
              <a:t>Vægt: </a:t>
            </a:r>
            <a:r>
              <a:rPr lang="nl-BE" sz="1300" dirty="0" smtClean="0">
                <a:solidFill>
                  <a:schemeClr val="bg1"/>
                </a:solidFill>
              </a:rPr>
              <a:t>9-12 g</a:t>
            </a:r>
            <a:endParaRPr lang="nl-BE" sz="1300" dirty="0">
              <a:solidFill>
                <a:schemeClr val="bg1"/>
              </a:solidFill>
            </a:endParaRPr>
          </a:p>
          <a:p>
            <a:r>
              <a:rPr lang="nl-BE" sz="1300" dirty="0">
                <a:solidFill>
                  <a:schemeClr val="bg1"/>
                </a:solidFill>
              </a:rPr>
              <a:t>Levealder: 2-3 år</a:t>
            </a:r>
          </a:p>
          <a:p>
            <a:r>
              <a:rPr lang="nl-BE" sz="1300" dirty="0">
                <a:solidFill>
                  <a:schemeClr val="bg1"/>
                </a:solidFill>
              </a:rPr>
              <a:t>Æg:</a:t>
            </a:r>
            <a:r>
              <a:rPr lang="da-DK" sz="1300" dirty="0">
                <a:solidFill>
                  <a:schemeClr val="bg1"/>
                </a:solidFill>
              </a:rPr>
              <a:t> </a:t>
            </a:r>
            <a:r>
              <a:rPr lang="da-DK" sz="1300" dirty="0" smtClean="0">
                <a:solidFill>
                  <a:schemeClr val="bg1"/>
                </a:solidFill>
              </a:rPr>
              <a:t>6-12 æg </a:t>
            </a:r>
            <a:r>
              <a:rPr lang="da-DK" sz="1300" dirty="0">
                <a:solidFill>
                  <a:schemeClr val="bg1"/>
                </a:solidFill>
              </a:rPr>
              <a:t>af gangen </a:t>
            </a:r>
          </a:p>
          <a:p>
            <a:r>
              <a:rPr lang="da-DK" sz="1300" dirty="0">
                <a:solidFill>
                  <a:schemeClr val="bg1"/>
                </a:solidFill>
              </a:rPr>
              <a:t>Kuld unger: </a:t>
            </a:r>
            <a:r>
              <a:rPr lang="da-DK" sz="1300" dirty="0" smtClean="0">
                <a:solidFill>
                  <a:schemeClr val="bg1"/>
                </a:solidFill>
              </a:rPr>
              <a:t>1 om </a:t>
            </a:r>
            <a:r>
              <a:rPr lang="da-DK" sz="1300" dirty="0">
                <a:solidFill>
                  <a:schemeClr val="bg1"/>
                </a:solidFill>
              </a:rPr>
              <a:t>året </a:t>
            </a:r>
            <a:endParaRPr lang="nl-BE" sz="1300" dirty="0">
              <a:solidFill>
                <a:schemeClr val="bg1"/>
              </a:solidFill>
            </a:endParaRPr>
          </a:p>
        </p:txBody>
      </p:sp>
      <p:pic>
        <p:nvPicPr>
          <p:cNvPr id="26" name="Billed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5" t="32511"/>
          <a:stretch/>
        </p:blipFill>
        <p:spPr>
          <a:xfrm>
            <a:off x="2926104" y="33812"/>
            <a:ext cx="1876578" cy="672161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75174966"/>
              </p:ext>
            </p:extLst>
          </p:nvPr>
        </p:nvGraphicFramePr>
        <p:xfrm>
          <a:off x="5695" y="2144275"/>
          <a:ext cx="5473314" cy="430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kstfelt 8"/>
          <p:cNvSpPr txBox="1"/>
          <p:nvPr/>
        </p:nvSpPr>
        <p:spPr>
          <a:xfrm>
            <a:off x="2243465" y="4138280"/>
            <a:ext cx="99312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63" b="1" dirty="0">
                <a:solidFill>
                  <a:srgbClr val="63C31B"/>
                </a:solidFill>
              </a:rPr>
              <a:t>Livscyklus</a:t>
            </a:r>
          </a:p>
        </p:txBody>
      </p:sp>
      <p:sp>
        <p:nvSpPr>
          <p:cNvPr id="16" name="Rounded Rectangle 3"/>
          <p:cNvSpPr/>
          <p:nvPr/>
        </p:nvSpPr>
        <p:spPr>
          <a:xfrm>
            <a:off x="5913317" y="4151109"/>
            <a:ext cx="2502502" cy="2190985"/>
          </a:xfrm>
          <a:prstGeom prst="roundRect">
            <a:avLst/>
          </a:prstGeom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400" b="1" dirty="0" smtClean="0">
              <a:solidFill>
                <a:schemeClr val="bg1"/>
              </a:solidFill>
            </a:endParaRPr>
          </a:p>
          <a:p>
            <a:r>
              <a:rPr lang="da-DK" sz="1400" b="1" dirty="0" smtClean="0">
                <a:solidFill>
                  <a:schemeClr val="bg1"/>
                </a:solidFill>
              </a:rPr>
              <a:t>Vidste </a:t>
            </a:r>
            <a:r>
              <a:rPr lang="da-DK" sz="1400" b="1" dirty="0">
                <a:solidFill>
                  <a:schemeClr val="bg1"/>
                </a:solidFill>
              </a:rPr>
              <a:t>du at </a:t>
            </a:r>
            <a:r>
              <a:rPr lang="da-DK" sz="1400" b="1" dirty="0" smtClean="0">
                <a:solidFill>
                  <a:schemeClr val="bg1"/>
                </a:solidFill>
              </a:rPr>
              <a:t>…</a:t>
            </a:r>
          </a:p>
          <a:p>
            <a:pPr marL="285750" indent="-285750">
              <a:buFontTx/>
              <a:buChar char="-"/>
            </a:pPr>
            <a:r>
              <a:rPr lang="da-DK" sz="1400" dirty="0" smtClean="0">
                <a:solidFill>
                  <a:schemeClr val="bg1"/>
                </a:solidFill>
              </a:rPr>
              <a:t>At </a:t>
            </a:r>
            <a:r>
              <a:rPr lang="da-DK" sz="1400" dirty="0">
                <a:solidFill>
                  <a:schemeClr val="bg1"/>
                </a:solidFill>
              </a:rPr>
              <a:t>blåmejsen er en renlig fugl, som gerne bader i fuglebad i </a:t>
            </a:r>
            <a:r>
              <a:rPr lang="da-DK" sz="1400" dirty="0" smtClean="0">
                <a:solidFill>
                  <a:schemeClr val="bg1"/>
                </a:solidFill>
              </a:rPr>
              <a:t>haven</a:t>
            </a:r>
            <a:r>
              <a:rPr lang="da-DK" sz="1400" dirty="0">
                <a:solidFill>
                  <a:schemeClr val="bg1"/>
                </a:solidFill>
              </a:rPr>
              <a:t>?</a:t>
            </a:r>
            <a:endParaRPr lang="da-DK" sz="14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a-DK" sz="1400" dirty="0" smtClean="0">
                <a:solidFill>
                  <a:schemeClr val="bg1"/>
                </a:solidFill>
              </a:rPr>
              <a:t>Den </a:t>
            </a:r>
            <a:r>
              <a:rPr lang="da-DK" sz="1400" dirty="0">
                <a:solidFill>
                  <a:schemeClr val="bg1"/>
                </a:solidFill>
              </a:rPr>
              <a:t>er tillidsfuld og </a:t>
            </a:r>
            <a:r>
              <a:rPr lang="da-DK" sz="1400" dirty="0" smtClean="0">
                <a:solidFill>
                  <a:schemeClr val="bg1"/>
                </a:solidFill>
              </a:rPr>
              <a:t>derfor ofte kan ses på  foderbrættet? </a:t>
            </a:r>
            <a:endParaRPr lang="da-DK" sz="1400" dirty="0">
              <a:solidFill>
                <a:schemeClr val="bg1"/>
              </a:solidFill>
            </a:endParaRPr>
          </a:p>
          <a:p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12" name="Tekstfelt 4"/>
          <p:cNvSpPr txBox="1"/>
          <p:nvPr/>
        </p:nvSpPr>
        <p:spPr>
          <a:xfrm>
            <a:off x="1143000" y="6642556"/>
            <a:ext cx="1195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800" dirty="0" err="1"/>
              <a:t>Billede:Colourbox.com</a:t>
            </a:r>
            <a:endParaRPr lang="da-DK" sz="800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59" y="2144275"/>
            <a:ext cx="2343738" cy="17423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221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"/>
          <p:cNvSpPr/>
          <p:nvPr/>
        </p:nvSpPr>
        <p:spPr>
          <a:xfrm>
            <a:off x="1247722" y="837433"/>
            <a:ext cx="4169570" cy="940196"/>
          </a:xfrm>
          <a:prstGeom prst="roundRect">
            <a:avLst/>
          </a:prstGeom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>
                <a:solidFill>
                  <a:schemeClr val="bg1"/>
                </a:solidFill>
              </a:rPr>
              <a:t>Almindeligt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navn</a:t>
            </a:r>
            <a:r>
              <a:rPr lang="en-GB" sz="1600" dirty="0">
                <a:solidFill>
                  <a:schemeClr val="bg1"/>
                </a:solidFill>
              </a:rPr>
              <a:t>: </a:t>
            </a:r>
            <a:r>
              <a:rPr lang="en-GB" sz="1600" dirty="0" err="1" smtClean="0">
                <a:solidFill>
                  <a:schemeClr val="bg1"/>
                </a:solidFill>
              </a:rPr>
              <a:t>Rødhlas</a:t>
            </a:r>
            <a:r>
              <a:rPr lang="en-GB" sz="1600" dirty="0" smtClean="0">
                <a:solidFill>
                  <a:schemeClr val="bg1"/>
                </a:solidFill>
              </a:rPr>
              <a:t>/</a:t>
            </a:r>
            <a:r>
              <a:rPr lang="en-GB" sz="1600" dirty="0" err="1">
                <a:solidFill>
                  <a:schemeClr val="bg1"/>
                </a:solidFill>
              </a:rPr>
              <a:t>R</a:t>
            </a:r>
            <a:r>
              <a:rPr lang="en-GB" sz="1600" dirty="0" err="1" smtClean="0">
                <a:solidFill>
                  <a:schemeClr val="bg1"/>
                </a:solidFill>
              </a:rPr>
              <a:t>ødkælk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da-DK" sz="1600" dirty="0">
                <a:solidFill>
                  <a:schemeClr val="bg1"/>
                </a:solidFill>
              </a:rPr>
              <a:t>Videnskabeligt navn</a:t>
            </a:r>
            <a:r>
              <a:rPr lang="en-GB" sz="1600" dirty="0">
                <a:solidFill>
                  <a:schemeClr val="bg1"/>
                </a:solidFill>
              </a:rPr>
              <a:t>: </a:t>
            </a:r>
            <a:r>
              <a:rPr lang="en-GB" sz="1600" i="1" dirty="0" err="1">
                <a:solidFill>
                  <a:schemeClr val="bg1"/>
                </a:solidFill>
              </a:rPr>
              <a:t>Erithacus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rubecula</a:t>
            </a:r>
            <a:endParaRPr lang="nl-BE" sz="1600" i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18992"/>
            <a:ext cx="3659682" cy="861456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[</a:t>
            </a:r>
            <a:r>
              <a:rPr lang="en-GB" sz="3250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Rødhals</a:t>
            </a:r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]</a:t>
            </a:r>
            <a:endParaRPr lang="en-GB" sz="325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95322"/>
              </p:ext>
            </p:extLst>
          </p:nvPr>
        </p:nvGraphicFramePr>
        <p:xfrm>
          <a:off x="7919315" y="107860"/>
          <a:ext cx="3455970" cy="2981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58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538">
                <a:tc>
                  <a:txBody>
                    <a:bodyPr/>
                    <a:lstStyle/>
                    <a:p>
                      <a:r>
                        <a:rPr lang="en-GB" sz="15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Beskrivelse</a:t>
                      </a:r>
                      <a:endParaRPr lang="en-GB" sz="15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Hvor</a:t>
                      </a:r>
                      <a:endParaRPr lang="en-GB" sz="15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Rødhalsen har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fået dens navn grundet den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rustrøde hals, der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står i kontrast til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 hvidgrå bug. Ryg og vinger er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svagt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gråbrune.  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Arten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 almindeligt forekommende i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Danmark. Da rødhalsen foretrækker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yngle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løvskove, er den generelt mest almindelig på Øerne og i Østjylland,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mere sjælden i Vestjylland. 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5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Føde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Rødhalsen lever af insekter og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edderkopper.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 lever ofte nær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større pattedyr, der graver i jorden og dermed frigør fødeemner.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Double Wave 15"/>
          <p:cNvSpPr/>
          <p:nvPr/>
        </p:nvSpPr>
        <p:spPr>
          <a:xfrm>
            <a:off x="1203192" y="1966745"/>
            <a:ext cx="2564981" cy="2744532"/>
          </a:xfrm>
          <a:prstGeom prst="roundRect">
            <a:avLst/>
          </a:prstGeom>
          <a:solidFill>
            <a:srgbClr val="63C31B"/>
          </a:solidFill>
          <a:ln>
            <a:solidFill>
              <a:srgbClr val="63C3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63" b="1" dirty="0" smtClean="0">
                <a:solidFill>
                  <a:schemeClr val="bg1"/>
                </a:solidFill>
              </a:rPr>
              <a:t>Stemme</a:t>
            </a:r>
          </a:p>
          <a:p>
            <a:r>
              <a:rPr lang="da-DK" sz="1300" dirty="0" smtClean="0">
                <a:solidFill>
                  <a:schemeClr val="bg1"/>
                </a:solidFill>
              </a:rPr>
              <a:t>Rødhalsens  kald høres som et smældende tik, mens sangen er en strøm af klare toner med temposkift. Rødhalsens </a:t>
            </a:r>
            <a:r>
              <a:rPr lang="da-DK" sz="1300" dirty="0">
                <a:solidFill>
                  <a:schemeClr val="bg1"/>
                </a:solidFill>
              </a:rPr>
              <a:t>sang høres hele året, fordi </a:t>
            </a:r>
            <a:r>
              <a:rPr lang="da-DK" sz="1300" dirty="0" smtClean="0">
                <a:solidFill>
                  <a:schemeClr val="bg1"/>
                </a:solidFill>
              </a:rPr>
              <a:t>den forsvarer </a:t>
            </a:r>
            <a:r>
              <a:rPr lang="da-DK" sz="1300" dirty="0">
                <a:solidFill>
                  <a:schemeClr val="bg1"/>
                </a:solidFill>
              </a:rPr>
              <a:t>sit vinterterritorium med sang. </a:t>
            </a:r>
            <a:r>
              <a:rPr lang="da-DK" sz="1300" dirty="0" smtClean="0">
                <a:solidFill>
                  <a:schemeClr val="bg1"/>
                </a:solidFill>
              </a:rPr>
              <a:t>Noget særligt for rødhalsen er, at også hunnen forsvarer sit fødeterritorium med sang. Sangen høres også, når det er mørkt. </a:t>
            </a:r>
          </a:p>
          <a:p>
            <a:endParaRPr lang="da-DK" sz="1300" dirty="0">
              <a:solidFill>
                <a:schemeClr val="bg1"/>
              </a:solidFill>
            </a:endParaRPr>
          </a:p>
        </p:txBody>
      </p:sp>
      <p:sp>
        <p:nvSpPr>
          <p:cNvPr id="12" name="Rounded Rectangle 19"/>
          <p:cNvSpPr/>
          <p:nvPr/>
        </p:nvSpPr>
        <p:spPr>
          <a:xfrm>
            <a:off x="5673480" y="107860"/>
            <a:ext cx="1989647" cy="1692410"/>
          </a:xfrm>
          <a:prstGeom prst="roundRect">
            <a:avLst/>
          </a:prstGeom>
          <a:solidFill>
            <a:srgbClr val="63C31B"/>
          </a:solidFill>
          <a:ln>
            <a:solidFill>
              <a:srgbClr val="63C3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300" dirty="0">
                <a:solidFill>
                  <a:schemeClr val="bg1"/>
                </a:solidFill>
              </a:rPr>
              <a:t>Vingefang: </a:t>
            </a:r>
            <a:r>
              <a:rPr lang="nl-BE" sz="1300" dirty="0" smtClean="0">
                <a:solidFill>
                  <a:schemeClr val="bg1"/>
                </a:solidFill>
              </a:rPr>
              <a:t>20-22 cm</a:t>
            </a:r>
            <a:endParaRPr lang="nl-BE" sz="1300" dirty="0">
              <a:solidFill>
                <a:schemeClr val="bg1"/>
              </a:solidFill>
            </a:endParaRPr>
          </a:p>
          <a:p>
            <a:r>
              <a:rPr lang="nl-BE" sz="1300" dirty="0">
                <a:solidFill>
                  <a:schemeClr val="bg1"/>
                </a:solidFill>
              </a:rPr>
              <a:t>Længde: </a:t>
            </a:r>
            <a:r>
              <a:rPr lang="nl-BE" sz="1300" dirty="0" smtClean="0">
                <a:solidFill>
                  <a:schemeClr val="bg1"/>
                </a:solidFill>
              </a:rPr>
              <a:t>14 cm</a:t>
            </a:r>
            <a:endParaRPr lang="nl-BE" sz="1300" dirty="0">
              <a:solidFill>
                <a:schemeClr val="bg1"/>
              </a:solidFill>
            </a:endParaRPr>
          </a:p>
          <a:p>
            <a:r>
              <a:rPr lang="nl-BE" sz="1300" dirty="0">
                <a:solidFill>
                  <a:schemeClr val="bg1"/>
                </a:solidFill>
              </a:rPr>
              <a:t>Vægt: </a:t>
            </a:r>
            <a:r>
              <a:rPr lang="nl-BE" sz="1300" dirty="0" smtClean="0">
                <a:solidFill>
                  <a:schemeClr val="bg1"/>
                </a:solidFill>
              </a:rPr>
              <a:t>16-22 gram</a:t>
            </a:r>
            <a:endParaRPr lang="nl-BE" sz="1300" dirty="0">
              <a:solidFill>
                <a:schemeClr val="bg1"/>
              </a:solidFill>
            </a:endParaRPr>
          </a:p>
          <a:p>
            <a:r>
              <a:rPr lang="nl-BE" sz="1300" dirty="0">
                <a:solidFill>
                  <a:schemeClr val="bg1"/>
                </a:solidFill>
              </a:rPr>
              <a:t>Levealder: </a:t>
            </a:r>
            <a:r>
              <a:rPr lang="nl-BE" sz="1300" dirty="0" smtClean="0">
                <a:solidFill>
                  <a:schemeClr val="bg1"/>
                </a:solidFill>
              </a:rPr>
              <a:t> Max 17 år </a:t>
            </a:r>
          </a:p>
          <a:p>
            <a:r>
              <a:rPr lang="nl-BE" sz="1300" dirty="0" smtClean="0">
                <a:solidFill>
                  <a:schemeClr val="bg1"/>
                </a:solidFill>
              </a:rPr>
              <a:t>Æg</a:t>
            </a:r>
            <a:r>
              <a:rPr lang="nl-BE" sz="1300" dirty="0">
                <a:solidFill>
                  <a:schemeClr val="bg1"/>
                </a:solidFill>
              </a:rPr>
              <a:t>: </a:t>
            </a:r>
            <a:r>
              <a:rPr lang="nl-BE" sz="1300" dirty="0" smtClean="0">
                <a:solidFill>
                  <a:schemeClr val="bg1"/>
                </a:solidFill>
              </a:rPr>
              <a:t>4-6 </a:t>
            </a:r>
            <a:r>
              <a:rPr lang="nl-BE" sz="1300" dirty="0">
                <a:solidFill>
                  <a:schemeClr val="bg1"/>
                </a:solidFill>
              </a:rPr>
              <a:t>æg ad gangen</a:t>
            </a:r>
            <a:endParaRPr lang="da-DK" sz="1300" dirty="0">
              <a:solidFill>
                <a:schemeClr val="bg1"/>
              </a:solidFill>
            </a:endParaRPr>
          </a:p>
          <a:p>
            <a:r>
              <a:rPr lang="da-DK" sz="1300" dirty="0">
                <a:solidFill>
                  <a:schemeClr val="bg1"/>
                </a:solidFill>
              </a:rPr>
              <a:t>Kuld unger: </a:t>
            </a:r>
            <a:r>
              <a:rPr lang="da-DK" sz="1300" dirty="0" smtClean="0">
                <a:solidFill>
                  <a:schemeClr val="bg1"/>
                </a:solidFill>
              </a:rPr>
              <a:t>2 om </a:t>
            </a:r>
            <a:r>
              <a:rPr lang="da-DK" sz="1300" dirty="0">
                <a:solidFill>
                  <a:schemeClr val="bg1"/>
                </a:solidFill>
              </a:rPr>
              <a:t>året</a:t>
            </a:r>
            <a:endParaRPr lang="nl-BE" sz="1300" dirty="0">
              <a:solidFill>
                <a:schemeClr val="bg1"/>
              </a:solidFill>
            </a:endParaRPr>
          </a:p>
        </p:txBody>
      </p:sp>
      <p:pic>
        <p:nvPicPr>
          <p:cNvPr id="14" name="Billed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5" t="32511"/>
          <a:stretch/>
        </p:blipFill>
        <p:spPr>
          <a:xfrm>
            <a:off x="3419098" y="39949"/>
            <a:ext cx="1876578" cy="672161"/>
          </a:xfrm>
          <a:prstGeom prst="rect">
            <a:avLst/>
          </a:prstGeom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830628747"/>
              </p:ext>
            </p:extLst>
          </p:nvPr>
        </p:nvGraphicFramePr>
        <p:xfrm>
          <a:off x="6976438" y="3278899"/>
          <a:ext cx="4003035" cy="348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ounded Rectangle 19"/>
          <p:cNvSpPr/>
          <p:nvPr/>
        </p:nvSpPr>
        <p:spPr>
          <a:xfrm>
            <a:off x="1162152" y="4900393"/>
            <a:ext cx="2861208" cy="1608309"/>
          </a:xfrm>
          <a:prstGeom prst="roundRect">
            <a:avLst/>
          </a:prstGeom>
          <a:solidFill>
            <a:srgbClr val="5B9BD5"/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err="1"/>
              <a:t>Vidste</a:t>
            </a:r>
            <a:r>
              <a:rPr lang="en-GB" sz="1400" b="1" dirty="0"/>
              <a:t> du at …</a:t>
            </a:r>
          </a:p>
          <a:p>
            <a:r>
              <a:rPr lang="da-DK" sz="1400" dirty="0"/>
              <a:t>Rødhalsen </a:t>
            </a:r>
            <a:r>
              <a:rPr lang="da-DK" sz="1400" dirty="0" smtClean="0"/>
              <a:t>benytter sit røde bryst til at  </a:t>
            </a:r>
            <a:r>
              <a:rPr lang="da-DK" sz="1400" dirty="0"/>
              <a:t>forsvare sit territorium mod </a:t>
            </a:r>
            <a:r>
              <a:rPr lang="da-DK" sz="1400" dirty="0" smtClean="0"/>
              <a:t>andre rødhalse. Den </a:t>
            </a:r>
            <a:r>
              <a:rPr lang="da-DK" sz="1400" dirty="0"/>
              <a:t>retter sig op, puster fjerdragten op og viser sit bryst over for den fremmede fugl, som ofte holder sig borte.</a:t>
            </a:r>
            <a:endParaRPr lang="en-GB" sz="1400" dirty="0"/>
          </a:p>
        </p:txBody>
      </p:sp>
      <p:sp>
        <p:nvSpPr>
          <p:cNvPr id="15" name="Tekstfelt 14"/>
          <p:cNvSpPr txBox="1"/>
          <p:nvPr/>
        </p:nvSpPr>
        <p:spPr>
          <a:xfrm>
            <a:off x="8456536" y="4900393"/>
            <a:ext cx="94673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63" dirty="0">
                <a:solidFill>
                  <a:srgbClr val="63C31B"/>
                </a:solidFill>
              </a:rPr>
              <a:t>Livscyklus</a:t>
            </a:r>
          </a:p>
        </p:txBody>
      </p:sp>
      <p:sp>
        <p:nvSpPr>
          <p:cNvPr id="20" name="Tekstfelt 4"/>
          <p:cNvSpPr txBox="1"/>
          <p:nvPr/>
        </p:nvSpPr>
        <p:spPr>
          <a:xfrm>
            <a:off x="1143000" y="6658097"/>
            <a:ext cx="1195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800" dirty="0" err="1"/>
              <a:t>Billeder:Colourbox.com</a:t>
            </a:r>
            <a:endParaRPr lang="da-DK" sz="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830" y="1966745"/>
            <a:ext cx="2881608" cy="21982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569" y="4900392"/>
            <a:ext cx="2492660" cy="1608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33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65370" y="831224"/>
            <a:ext cx="3813095" cy="96635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600" dirty="0">
              <a:solidFill>
                <a:schemeClr val="bg1"/>
              </a:solidFill>
            </a:endParaRPr>
          </a:p>
          <a:p>
            <a:r>
              <a:rPr lang="da-DK" sz="1600" dirty="0">
                <a:solidFill>
                  <a:schemeClr val="bg1"/>
                </a:solidFill>
              </a:rPr>
              <a:t>Almindeligt navn</a:t>
            </a:r>
            <a:r>
              <a:rPr lang="en-GB" sz="1600" dirty="0">
                <a:solidFill>
                  <a:schemeClr val="bg1"/>
                </a:solidFill>
              </a:rPr>
              <a:t>: </a:t>
            </a:r>
            <a:r>
              <a:rPr lang="en-GB" sz="1600" dirty="0" err="1" smtClean="0">
                <a:solidFill>
                  <a:schemeClr val="bg1"/>
                </a:solidFill>
              </a:rPr>
              <a:t>Syvplettet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</a:rPr>
              <a:t>Mariehøne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endParaRPr lang="en-GB" sz="1600" u="sng" dirty="0">
              <a:solidFill>
                <a:schemeClr val="bg1"/>
              </a:solidFill>
            </a:endParaRPr>
          </a:p>
          <a:p>
            <a:r>
              <a:rPr lang="nl-NL" sz="1600" dirty="0">
                <a:solidFill>
                  <a:schemeClr val="bg1"/>
                </a:solidFill>
              </a:rPr>
              <a:t>Videnskabeligt navn</a:t>
            </a:r>
            <a:r>
              <a:rPr lang="en-GB" sz="1600" dirty="0" smtClean="0">
                <a:solidFill>
                  <a:schemeClr val="bg1"/>
                </a:solidFill>
              </a:rPr>
              <a:t>: </a:t>
            </a:r>
            <a:r>
              <a:rPr lang="en-GB" sz="1600" i="1" dirty="0" err="1" smtClean="0">
                <a:solidFill>
                  <a:schemeClr val="bg1"/>
                </a:solidFill>
              </a:rPr>
              <a:t>Coccinella</a:t>
            </a:r>
            <a:r>
              <a:rPr lang="en-GB" sz="1600" i="1" dirty="0" smtClean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septempunctata</a:t>
            </a:r>
            <a:endParaRPr lang="en-GB" sz="1463" i="1" u="sng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930" y="-53715"/>
            <a:ext cx="4327301" cy="928099"/>
          </a:xfrm>
        </p:spPr>
        <p:txBody>
          <a:bodyPr>
            <a:normAutofit fontScale="90000"/>
          </a:bodyPr>
          <a:lstStyle/>
          <a:p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[</a:t>
            </a:r>
            <a:r>
              <a:rPr lang="en-GB" sz="3250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Syvplettet</a:t>
            </a:r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b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3250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Mariehøne</a:t>
            </a:r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]</a:t>
            </a:r>
            <a:endParaRPr lang="en-GB" sz="325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467306"/>
              </p:ext>
            </p:extLst>
          </p:nvPr>
        </p:nvGraphicFramePr>
        <p:xfrm>
          <a:off x="7137116" y="94068"/>
          <a:ext cx="3698998" cy="31508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98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694">
                <a:tc>
                  <a:txBody>
                    <a:bodyPr/>
                    <a:lstStyle/>
                    <a:p>
                      <a:r>
                        <a:rPr lang="en-GB" sz="15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Beskrivelse</a:t>
                      </a:r>
                      <a:endParaRPr lang="en-GB" sz="15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Hvor</a:t>
                      </a:r>
                      <a:endParaRPr lang="en-GB" sz="15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syvplettede mariehøne er en næsten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halvkugleformet bille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røde d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ækvinger med 7 sorte pletter.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Dens hoved er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med 2 hvide pletter.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 syvplettede mariehøne er særligt aktiv om dagen,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således er det et insekt, man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lægger meget mærke til.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Mariehønsenes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røde og sorte farver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signalerer, at den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smager dårligt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 er giftig for bl.a. fugle. 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Syvplettet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Mariehøne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almindelig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hele </a:t>
                      </a: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Danmark.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3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</a:t>
                      </a:r>
                      <a:r>
                        <a:rPr lang="da-DK" sz="13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kan også træffes i Norge, Sverige og Findland. </a:t>
                      </a:r>
                      <a:r>
                        <a:rPr lang="da-DK" sz="1300" dirty="0" smtClean="0">
                          <a:solidFill>
                            <a:schemeClr val="bg1"/>
                          </a:solidFill>
                        </a:rPr>
                        <a:t>Der</a:t>
                      </a:r>
                      <a:r>
                        <a:rPr lang="da-DK" sz="1300" baseline="0" dirty="0" smtClean="0">
                          <a:solidFill>
                            <a:schemeClr val="bg1"/>
                          </a:solidFill>
                        </a:rPr>
                        <a:t>es forekomst </a:t>
                      </a:r>
                      <a:r>
                        <a:rPr lang="da-DK" sz="1300" dirty="0" smtClean="0">
                          <a:solidFill>
                            <a:schemeClr val="bg1"/>
                          </a:solidFill>
                        </a:rPr>
                        <a:t>svinger i takt med mængden af bladlus. I områder</a:t>
                      </a:r>
                      <a:r>
                        <a:rPr lang="da-DK" sz="1300" baseline="0" dirty="0" smtClean="0">
                          <a:solidFill>
                            <a:schemeClr val="bg1"/>
                          </a:solidFill>
                        </a:rPr>
                        <a:t> med mange bladlus, vil man se mange syvplettede mariehøns.</a:t>
                      </a:r>
                      <a:endParaRPr lang="en-GB" sz="13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5261497" y="801686"/>
            <a:ext cx="1761248" cy="2182570"/>
          </a:xfrm>
          <a:prstGeom prst="roundRect">
            <a:avLst/>
          </a:prstGeom>
          <a:solidFill>
            <a:srgbClr val="63C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err="1"/>
              <a:t>Føde</a:t>
            </a:r>
            <a:r>
              <a:rPr lang="en-GB" sz="1200" b="1" dirty="0" smtClean="0"/>
              <a:t>:</a:t>
            </a:r>
            <a:endParaRPr lang="en-GB" sz="1200" b="1" dirty="0"/>
          </a:p>
          <a:p>
            <a:r>
              <a:rPr lang="en-GB" sz="1200" dirty="0" smtClean="0"/>
              <a:t>Den </a:t>
            </a:r>
            <a:r>
              <a:rPr lang="en-GB" sz="1200" dirty="0" err="1" smtClean="0"/>
              <a:t>syvplettede</a:t>
            </a:r>
            <a:r>
              <a:rPr lang="en-GB" sz="1200" dirty="0" smtClean="0"/>
              <a:t> </a:t>
            </a:r>
            <a:r>
              <a:rPr lang="en-GB" sz="1200" dirty="0" err="1" smtClean="0"/>
              <a:t>mariehøne</a:t>
            </a:r>
            <a:r>
              <a:rPr lang="en-GB" sz="1200" dirty="0"/>
              <a:t> </a:t>
            </a:r>
            <a:r>
              <a:rPr lang="en-GB" sz="1200" dirty="0" err="1" smtClean="0"/>
              <a:t>spiser</a:t>
            </a:r>
            <a:r>
              <a:rPr lang="en-GB" sz="1200" dirty="0" smtClean="0"/>
              <a:t> </a:t>
            </a:r>
            <a:r>
              <a:rPr lang="en-GB" sz="1200" dirty="0" err="1" smtClean="0"/>
              <a:t>bladlus</a:t>
            </a:r>
            <a:r>
              <a:rPr lang="en-GB" sz="1200" dirty="0"/>
              <a:t> </a:t>
            </a:r>
            <a:r>
              <a:rPr lang="en-GB" sz="1200" dirty="0" err="1" smtClean="0"/>
              <a:t>og</a:t>
            </a:r>
            <a:r>
              <a:rPr lang="en-GB" sz="1200" dirty="0" smtClean="0"/>
              <a:t> om </a:t>
            </a:r>
            <a:r>
              <a:rPr lang="en-GB" sz="1200" dirty="0" err="1" smtClean="0"/>
              <a:t>forået</a:t>
            </a:r>
            <a:r>
              <a:rPr lang="en-GB" sz="1200" dirty="0" smtClean="0"/>
              <a:t> </a:t>
            </a:r>
            <a:r>
              <a:rPr lang="en-GB" sz="1200" dirty="0" err="1" smtClean="0"/>
              <a:t>også</a:t>
            </a:r>
            <a:r>
              <a:rPr lang="en-GB" sz="1200" dirty="0" smtClean="0"/>
              <a:t> </a:t>
            </a:r>
            <a:r>
              <a:rPr lang="en-GB" sz="1200" dirty="0" err="1" smtClean="0"/>
              <a:t>nektar</a:t>
            </a:r>
            <a:r>
              <a:rPr lang="en-GB" sz="1200" dirty="0" smtClean="0"/>
              <a:t> </a:t>
            </a:r>
            <a:r>
              <a:rPr lang="en-GB" sz="1200" dirty="0" err="1" smtClean="0"/>
              <a:t>og</a:t>
            </a:r>
            <a:r>
              <a:rPr lang="en-GB" sz="1200" dirty="0" smtClean="0"/>
              <a:t> pollen. </a:t>
            </a:r>
            <a:r>
              <a:rPr lang="da-DK" sz="1200" dirty="0"/>
              <a:t>En </a:t>
            </a:r>
            <a:r>
              <a:rPr lang="da-DK" sz="1200" dirty="0" smtClean="0"/>
              <a:t>voksen mariehønehun </a:t>
            </a:r>
            <a:r>
              <a:rPr lang="da-DK" sz="1200" dirty="0"/>
              <a:t>kan spise op mod en bladlus pr. </a:t>
            </a:r>
            <a:r>
              <a:rPr lang="da-DK" sz="1200" dirty="0" smtClean="0"/>
              <a:t>minut</a:t>
            </a:r>
            <a:r>
              <a:rPr lang="da-DK" sz="1200" dirty="0"/>
              <a:t>.</a:t>
            </a:r>
            <a:r>
              <a:rPr lang="da-DK" sz="1200" dirty="0" smtClean="0"/>
              <a:t> </a:t>
            </a:r>
            <a:endParaRPr lang="en-GB" sz="1200" dirty="0"/>
          </a:p>
        </p:txBody>
      </p:sp>
      <p:pic>
        <p:nvPicPr>
          <p:cNvPr id="39" name="Billede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5" t="32511"/>
          <a:stretch/>
        </p:blipFill>
        <p:spPr>
          <a:xfrm>
            <a:off x="4265543" y="94069"/>
            <a:ext cx="1876578" cy="67216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99243231"/>
              </p:ext>
            </p:extLst>
          </p:nvPr>
        </p:nvGraphicFramePr>
        <p:xfrm>
          <a:off x="580779" y="2173706"/>
          <a:ext cx="4735162" cy="3800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2635625" y="4077149"/>
            <a:ext cx="946672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63" b="1" dirty="0">
                <a:solidFill>
                  <a:srgbClr val="63C31B"/>
                </a:solidFill>
              </a:rPr>
              <a:t>Livscyklus</a:t>
            </a:r>
          </a:p>
        </p:txBody>
      </p:sp>
      <p:sp>
        <p:nvSpPr>
          <p:cNvPr id="14" name="Rounded Rectangle 19"/>
          <p:cNvSpPr/>
          <p:nvPr/>
        </p:nvSpPr>
        <p:spPr>
          <a:xfrm>
            <a:off x="7793345" y="3459165"/>
            <a:ext cx="2386539" cy="2629663"/>
          </a:xfrm>
          <a:prstGeom prst="roundRect">
            <a:avLst/>
          </a:prstGeom>
          <a:solidFill>
            <a:srgbClr val="63C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b="1" dirty="0"/>
              <a:t>Vidste du at ……</a:t>
            </a:r>
          </a:p>
          <a:p>
            <a:endParaRPr lang="da-DK" sz="1400" b="1" dirty="0"/>
          </a:p>
          <a:p>
            <a:r>
              <a:rPr lang="en-GB" sz="1400" dirty="0" err="1" smtClean="0">
                <a:solidFill>
                  <a:schemeClr val="bg1"/>
                </a:solidFill>
              </a:rPr>
              <a:t>Når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Syvplettet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Mariehøne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er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truet</a:t>
            </a:r>
            <a:r>
              <a:rPr lang="en-GB" sz="1400" dirty="0" smtClean="0">
                <a:solidFill>
                  <a:schemeClr val="bg1"/>
                </a:solidFill>
              </a:rPr>
              <a:t>, </a:t>
            </a:r>
            <a:r>
              <a:rPr lang="en-GB" sz="1400" dirty="0" err="1" smtClean="0">
                <a:solidFill>
                  <a:schemeClr val="bg1"/>
                </a:solidFill>
              </a:rPr>
              <a:t>kan</a:t>
            </a:r>
            <a:r>
              <a:rPr lang="en-GB" sz="1400" dirty="0" smtClean="0">
                <a:solidFill>
                  <a:schemeClr val="bg1"/>
                </a:solidFill>
              </a:rPr>
              <a:t> den </a:t>
            </a:r>
            <a:r>
              <a:rPr lang="en-GB" sz="1400" dirty="0" err="1" smtClean="0">
                <a:solidFill>
                  <a:schemeClr val="bg1"/>
                </a:solidFill>
              </a:rPr>
              <a:t>finde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på</a:t>
            </a:r>
            <a:r>
              <a:rPr lang="en-GB" sz="1400" dirty="0" smtClean="0">
                <a:solidFill>
                  <a:schemeClr val="bg1"/>
                </a:solidFill>
              </a:rPr>
              <a:t> at </a:t>
            </a:r>
            <a:r>
              <a:rPr lang="en-GB" sz="1400" dirty="0" err="1" smtClean="0">
                <a:solidFill>
                  <a:schemeClr val="bg1"/>
                </a:solidFill>
              </a:rPr>
              <a:t>spille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død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og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udskille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en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giftig</a:t>
            </a:r>
            <a:r>
              <a:rPr lang="en-GB" sz="1400" dirty="0" smtClean="0">
                <a:solidFill>
                  <a:schemeClr val="bg1"/>
                </a:solidFill>
              </a:rPr>
              <a:t>, </a:t>
            </a:r>
            <a:r>
              <a:rPr lang="en-GB" sz="1400" dirty="0" err="1" smtClean="0">
                <a:solidFill>
                  <a:schemeClr val="bg1"/>
                </a:solidFill>
              </a:rPr>
              <a:t>ætsende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blodvæske</a:t>
            </a:r>
            <a:r>
              <a:rPr lang="en-GB" sz="1400" dirty="0" smtClean="0">
                <a:solidFill>
                  <a:schemeClr val="bg1"/>
                </a:solidFill>
              </a:rPr>
              <a:t>.  </a:t>
            </a:r>
            <a:r>
              <a:rPr lang="en-GB" sz="1400" dirty="0" err="1">
                <a:solidFill>
                  <a:schemeClr val="bg1"/>
                </a:solidFill>
              </a:rPr>
              <a:t>Væsken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blev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engang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brugt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som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smertestillende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middel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ved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bl.a</a:t>
            </a:r>
            <a:r>
              <a:rPr lang="en-GB" sz="1400" dirty="0">
                <a:solidFill>
                  <a:schemeClr val="bg1"/>
                </a:solidFill>
              </a:rPr>
              <a:t>. </a:t>
            </a:r>
            <a:r>
              <a:rPr lang="en-GB" sz="1400" dirty="0" err="1">
                <a:solidFill>
                  <a:schemeClr val="bg1"/>
                </a:solidFill>
              </a:rPr>
              <a:t>tandpine</a:t>
            </a:r>
            <a:r>
              <a:rPr lang="en-GB" sz="1400" dirty="0" smtClean="0">
                <a:solidFill>
                  <a:schemeClr val="bg1"/>
                </a:solidFill>
              </a:rPr>
              <a:t>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Rounded Rectangle 19"/>
          <p:cNvSpPr/>
          <p:nvPr/>
        </p:nvSpPr>
        <p:spPr>
          <a:xfrm>
            <a:off x="5261497" y="3329534"/>
            <a:ext cx="1875619" cy="1287553"/>
          </a:xfrm>
          <a:prstGeom prst="round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 err="1"/>
              <a:t>Fjender</a:t>
            </a:r>
            <a:r>
              <a:rPr lang="en-GB" sz="1300" b="1" dirty="0"/>
              <a:t>: </a:t>
            </a:r>
            <a:br>
              <a:rPr lang="en-GB" sz="1300" b="1" dirty="0"/>
            </a:br>
            <a:r>
              <a:rPr lang="en-GB" sz="1200" dirty="0" err="1" smtClean="0"/>
              <a:t>Syvplettet</a:t>
            </a:r>
            <a:r>
              <a:rPr lang="en-GB" sz="1200" dirty="0" smtClean="0"/>
              <a:t> </a:t>
            </a:r>
            <a:r>
              <a:rPr lang="en-GB" sz="1200" dirty="0" err="1" smtClean="0"/>
              <a:t>Mariehøne</a:t>
            </a:r>
            <a:r>
              <a:rPr lang="en-GB" sz="1200" dirty="0" smtClean="0"/>
              <a:t> </a:t>
            </a:r>
            <a:r>
              <a:rPr lang="en-GB" sz="1200" dirty="0" err="1" smtClean="0"/>
              <a:t>har</a:t>
            </a:r>
            <a:r>
              <a:rPr lang="en-GB" sz="1200" dirty="0" smtClean="0"/>
              <a:t> </a:t>
            </a:r>
            <a:r>
              <a:rPr lang="en-GB" sz="1200" dirty="0" err="1" smtClean="0"/>
              <a:t>ikke</a:t>
            </a:r>
            <a:r>
              <a:rPr lang="en-GB" sz="1200" dirty="0" smtClean="0"/>
              <a:t> mange </a:t>
            </a:r>
            <a:r>
              <a:rPr lang="en-GB" sz="1200" dirty="0" err="1" smtClean="0"/>
              <a:t>fjender</a:t>
            </a:r>
            <a:r>
              <a:rPr lang="en-GB" sz="1200" dirty="0" smtClean="0"/>
              <a:t>, men den </a:t>
            </a:r>
            <a:r>
              <a:rPr lang="en-GB" sz="1200" dirty="0" err="1" smtClean="0"/>
              <a:t>kan</a:t>
            </a:r>
            <a:r>
              <a:rPr lang="en-GB" sz="1200" dirty="0" smtClean="0"/>
              <a:t> dog </a:t>
            </a:r>
            <a:r>
              <a:rPr lang="en-GB" sz="1200" dirty="0" err="1" smtClean="0"/>
              <a:t>angribes</a:t>
            </a:r>
            <a:r>
              <a:rPr lang="en-GB" sz="1200" dirty="0" smtClean="0"/>
              <a:t> </a:t>
            </a:r>
            <a:r>
              <a:rPr lang="en-GB" sz="1200" dirty="0" err="1" smtClean="0"/>
              <a:t>af</a:t>
            </a:r>
            <a:r>
              <a:rPr lang="en-GB" sz="1200" dirty="0" smtClean="0"/>
              <a:t> </a:t>
            </a:r>
            <a:r>
              <a:rPr lang="en-GB" sz="1200" dirty="0" err="1" smtClean="0"/>
              <a:t>nogle</a:t>
            </a:r>
            <a:r>
              <a:rPr lang="en-GB" sz="1200" dirty="0" smtClean="0"/>
              <a:t> </a:t>
            </a:r>
            <a:r>
              <a:rPr lang="en-GB" sz="1200" dirty="0" err="1" smtClean="0"/>
              <a:t>hvepse</a:t>
            </a:r>
            <a:r>
              <a:rPr lang="en-GB" sz="1200" dirty="0" smtClean="0"/>
              <a:t>. </a:t>
            </a:r>
            <a:r>
              <a:rPr lang="da-DK" sz="800" b="1" dirty="0" smtClean="0"/>
              <a:t> </a:t>
            </a:r>
            <a:endParaRPr lang="en-GB" sz="800" dirty="0"/>
          </a:p>
        </p:txBody>
      </p:sp>
      <p:sp>
        <p:nvSpPr>
          <p:cNvPr id="5" name="Tekstfelt 4"/>
          <p:cNvSpPr txBox="1"/>
          <p:nvPr/>
        </p:nvSpPr>
        <p:spPr>
          <a:xfrm>
            <a:off x="1143000" y="6634177"/>
            <a:ext cx="1195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err="1"/>
              <a:t>Billede:Colourbox.com</a:t>
            </a:r>
            <a:endParaRPr lang="da-DK" sz="8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497" y="4903199"/>
            <a:ext cx="1875619" cy="11856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004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4149" y="924888"/>
            <a:ext cx="3912282" cy="90339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>
                <a:solidFill>
                  <a:schemeClr val="bg1"/>
                </a:solidFill>
              </a:rPr>
              <a:t>Almindeligt </a:t>
            </a:r>
            <a:r>
              <a:rPr lang="nl-NL" sz="1600" dirty="0">
                <a:solidFill>
                  <a:schemeClr val="bg1"/>
                </a:solidFill>
              </a:rPr>
              <a:t>navn</a:t>
            </a:r>
            <a:r>
              <a:rPr lang="en-GB" sz="1600" dirty="0">
                <a:solidFill>
                  <a:schemeClr val="bg1"/>
                </a:solidFill>
              </a:rPr>
              <a:t>: </a:t>
            </a:r>
            <a:r>
              <a:rPr lang="en-GB" sz="1600" dirty="0" err="1" smtClean="0">
                <a:solidFill>
                  <a:schemeClr val="bg1"/>
                </a:solidFill>
              </a:rPr>
              <a:t>Tidselsommerfugl</a:t>
            </a:r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 </a:t>
            </a:r>
            <a:endParaRPr lang="en-GB" sz="1600" u="sng" dirty="0">
              <a:solidFill>
                <a:schemeClr val="bg1"/>
              </a:solidFill>
            </a:endParaRPr>
          </a:p>
          <a:p>
            <a:r>
              <a:rPr lang="da-DK" sz="1600" dirty="0">
                <a:solidFill>
                  <a:schemeClr val="bg1"/>
                </a:solidFill>
              </a:rPr>
              <a:t>Videnskabeligt navn</a:t>
            </a:r>
            <a:r>
              <a:rPr lang="en-GB" sz="1600" dirty="0" smtClean="0">
                <a:solidFill>
                  <a:schemeClr val="bg1"/>
                </a:solidFill>
              </a:rPr>
              <a:t>: </a:t>
            </a:r>
            <a:r>
              <a:rPr lang="en-GB" sz="1600" i="1" dirty="0" smtClean="0">
                <a:solidFill>
                  <a:schemeClr val="bg1"/>
                </a:solidFill>
              </a:rPr>
              <a:t>Vanessa </a:t>
            </a:r>
            <a:r>
              <a:rPr lang="en-GB" sz="1600" i="1" dirty="0" err="1">
                <a:solidFill>
                  <a:schemeClr val="bg1"/>
                </a:solidFill>
              </a:rPr>
              <a:t>cardui</a:t>
            </a:r>
            <a:endParaRPr lang="en-GB" sz="1600" i="1" u="sng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19" y="0"/>
            <a:ext cx="5414259" cy="913906"/>
          </a:xfrm>
        </p:spPr>
        <p:txBody>
          <a:bodyPr>
            <a:normAutofit/>
          </a:bodyPr>
          <a:lstStyle/>
          <a:p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[</a:t>
            </a:r>
            <a:r>
              <a:rPr lang="en-GB" sz="3250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Tidselsommerfugl</a:t>
            </a:r>
            <a:r>
              <a:rPr lang="en-GB" sz="325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]</a:t>
            </a:r>
            <a:endParaRPr lang="en-GB" sz="325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93754"/>
              </p:ext>
            </p:extLst>
          </p:nvPr>
        </p:nvGraphicFramePr>
        <p:xfrm>
          <a:off x="7217995" y="270455"/>
          <a:ext cx="3712723" cy="35775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16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55">
                <a:tc>
                  <a:txBody>
                    <a:bodyPr/>
                    <a:lstStyle/>
                    <a:p>
                      <a:r>
                        <a:rPr lang="da-DK" sz="15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Beskrivelse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Hvor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Tidselsommerfulgen</a:t>
                      </a:r>
                      <a:r>
                        <a:rPr lang="da-DK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har en overside</a:t>
                      </a:r>
                      <a:r>
                        <a:rPr lang="da-DK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orange og brune nuancer.</a:t>
                      </a:r>
                      <a:r>
                        <a:rPr lang="da-DK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Spidserne på forvingerne er </a:t>
                      </a:r>
                      <a:r>
                        <a:rPr lang="da-DK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sorte med hvide pletter. Vingernes</a:t>
                      </a:r>
                      <a:r>
                        <a:rPr lang="da-DK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underside er brogede </a:t>
                      </a:r>
                      <a:r>
                        <a:rPr lang="da-DK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 5 øjepletter.</a:t>
                      </a:r>
                      <a:r>
                        <a:rPr lang="da-DK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Hanner</a:t>
                      </a:r>
                      <a:r>
                        <a:rPr lang="da-DK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hunner er meget ens af udseende og v</a:t>
                      </a:r>
                      <a:r>
                        <a:rPr lang="da-DK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ariationen er generelt lille.</a:t>
                      </a:r>
                      <a:r>
                        <a:rPr lang="da-DK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Tidselsommerfuglelarven er </a:t>
                      </a:r>
                      <a:r>
                        <a:rPr lang="da-DK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35-40 mm og gråsort med gule og blå prikker.</a:t>
                      </a: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Tidselsommerfuglen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baseline="0" noProof="0" dirty="0" smtClean="0">
                          <a:solidFill>
                            <a:schemeClr val="bg1"/>
                          </a:solidFill>
                        </a:rPr>
                        <a:t>er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den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mest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udbredte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dagsommerfugl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verden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. Den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overvintrer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ikke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Danmark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, men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kommer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hertil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forsommeren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Tidselsommerfuglen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ses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især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tørre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og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blomsterrige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områder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Flest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sommerfugle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ses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sidst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på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noProof="0" dirty="0" smtClean="0">
                          <a:solidFill>
                            <a:schemeClr val="bg1"/>
                          </a:solidFill>
                        </a:rPr>
                        <a:t>sommeren.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Double Wave 15"/>
          <p:cNvSpPr/>
          <p:nvPr/>
        </p:nvSpPr>
        <p:spPr>
          <a:xfrm>
            <a:off x="7550378" y="4023361"/>
            <a:ext cx="3380340" cy="2760617"/>
          </a:xfrm>
          <a:prstGeom prst="doubleWave">
            <a:avLst/>
          </a:prstGeom>
          <a:solidFill>
            <a:srgbClr val="63C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b="1" dirty="0">
                <a:solidFill>
                  <a:schemeClr val="bg1"/>
                </a:solidFill>
              </a:rPr>
              <a:t>Vidste du at </a:t>
            </a:r>
            <a:r>
              <a:rPr lang="da-DK" sz="1400" b="1" dirty="0" smtClean="0">
                <a:solidFill>
                  <a:schemeClr val="bg1"/>
                </a:solidFill>
              </a:rPr>
              <a:t>……</a:t>
            </a:r>
          </a:p>
          <a:p>
            <a:endParaRPr lang="da-DK" sz="1400" b="1" dirty="0">
              <a:solidFill>
                <a:schemeClr val="bg1"/>
              </a:solidFill>
            </a:endParaRPr>
          </a:p>
          <a:p>
            <a:r>
              <a:rPr lang="da-DK" sz="1400" dirty="0" smtClean="0">
                <a:solidFill>
                  <a:schemeClr val="bg1"/>
                </a:solidFill>
              </a:rPr>
              <a:t>Tidselsommerfugle ikke kan tåle frost? Derfor overvintrer de ikke </a:t>
            </a:r>
            <a:r>
              <a:rPr lang="da-DK" sz="1400" dirty="0">
                <a:solidFill>
                  <a:schemeClr val="bg1"/>
                </a:solidFill>
              </a:rPr>
              <a:t>i </a:t>
            </a:r>
            <a:r>
              <a:rPr lang="da-DK" sz="1400" dirty="0" smtClean="0">
                <a:solidFill>
                  <a:schemeClr val="bg1"/>
                </a:solidFill>
              </a:rPr>
              <a:t>Danmark</a:t>
            </a:r>
            <a:r>
              <a:rPr lang="da-DK" sz="1400" dirty="0">
                <a:solidFill>
                  <a:schemeClr val="bg1"/>
                </a:solidFill>
              </a:rPr>
              <a:t>. Tidselsommerfuglen yngler i Nordafrika og </a:t>
            </a:r>
            <a:r>
              <a:rPr lang="da-DK" sz="1400" dirty="0" smtClean="0">
                <a:solidFill>
                  <a:schemeClr val="bg1"/>
                </a:solidFill>
              </a:rPr>
              <a:t>trækker </a:t>
            </a:r>
            <a:r>
              <a:rPr lang="da-DK" sz="1400" dirty="0">
                <a:solidFill>
                  <a:schemeClr val="bg1"/>
                </a:solidFill>
              </a:rPr>
              <a:t>nordpå til foråret. </a:t>
            </a:r>
            <a:r>
              <a:rPr lang="da-DK" sz="1400" dirty="0" smtClean="0">
                <a:solidFill>
                  <a:schemeClr val="bg1"/>
                </a:solidFill>
              </a:rPr>
              <a:t>Den ankommer til Danmark i </a:t>
            </a:r>
            <a:r>
              <a:rPr lang="da-DK" sz="1400" dirty="0">
                <a:solidFill>
                  <a:schemeClr val="bg1"/>
                </a:solidFill>
              </a:rPr>
              <a:t>maj og juni, hvor hunnen lægger æg. </a:t>
            </a:r>
          </a:p>
        </p:txBody>
      </p:sp>
      <p:sp>
        <p:nvSpPr>
          <p:cNvPr id="35" name="Rounded Rectangle 19"/>
          <p:cNvSpPr/>
          <p:nvPr/>
        </p:nvSpPr>
        <p:spPr>
          <a:xfrm>
            <a:off x="4919730" y="878998"/>
            <a:ext cx="2100813" cy="1864202"/>
          </a:xfrm>
          <a:prstGeom prst="roundRect">
            <a:avLst/>
          </a:prstGeom>
          <a:solidFill>
            <a:srgbClr val="63C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63" b="1" dirty="0"/>
              <a:t>Føde:</a:t>
            </a:r>
            <a:r>
              <a:rPr lang="da-DK" sz="1463" dirty="0"/>
              <a:t> </a:t>
            </a:r>
            <a:r>
              <a:rPr lang="da-DK" sz="1400" dirty="0"/>
              <a:t>De voksne tidselsommerfugle suger nektar i forskellige blomster. Larverne lever på </a:t>
            </a:r>
            <a:r>
              <a:rPr lang="da-DK" sz="1400" dirty="0" smtClean="0"/>
              <a:t>tidsler, brændenælder og andre kurvblomster. </a:t>
            </a:r>
            <a:endParaRPr lang="da-DK" sz="1400" dirty="0"/>
          </a:p>
        </p:txBody>
      </p:sp>
      <p:pic>
        <p:nvPicPr>
          <p:cNvPr id="26" name="Billed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5" t="32511"/>
          <a:stretch/>
        </p:blipFill>
        <p:spPr>
          <a:xfrm>
            <a:off x="5073505" y="120872"/>
            <a:ext cx="1876578" cy="672161"/>
          </a:xfrm>
          <a:prstGeom prst="rect">
            <a:avLst/>
          </a:prstGeom>
        </p:spPr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521427926"/>
              </p:ext>
            </p:extLst>
          </p:nvPr>
        </p:nvGraphicFramePr>
        <p:xfrm>
          <a:off x="65079" y="2649116"/>
          <a:ext cx="4679307" cy="3797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kstfelt 16"/>
          <p:cNvSpPr txBox="1"/>
          <p:nvPr/>
        </p:nvSpPr>
        <p:spPr>
          <a:xfrm>
            <a:off x="1999646" y="4299787"/>
            <a:ext cx="99879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63" b="1" dirty="0">
                <a:solidFill>
                  <a:srgbClr val="63C31B"/>
                </a:solidFill>
              </a:rPr>
              <a:t>Livscyklus</a:t>
            </a:r>
          </a:p>
        </p:txBody>
      </p:sp>
      <p:sp>
        <p:nvSpPr>
          <p:cNvPr id="36" name="Rounded Rectangle 19"/>
          <p:cNvSpPr/>
          <p:nvPr/>
        </p:nvSpPr>
        <p:spPr>
          <a:xfrm>
            <a:off x="4919729" y="5089365"/>
            <a:ext cx="2100813" cy="1553191"/>
          </a:xfrm>
          <a:prstGeom prst="round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b="1" dirty="0"/>
              <a:t>Fjender</a:t>
            </a:r>
            <a:r>
              <a:rPr lang="da-DK" sz="1400" b="1" dirty="0" smtClean="0"/>
              <a:t>:</a:t>
            </a:r>
          </a:p>
          <a:p>
            <a:r>
              <a:rPr lang="da-DK" sz="1400" dirty="0" smtClean="0"/>
              <a:t>Tidselsommerfuglens fjender er fortrinsvist fugle og  snyltehvepse, som kan ødelægge æg og spise larverne. </a:t>
            </a:r>
            <a:endParaRPr lang="da-DK" sz="1400" dirty="0"/>
          </a:p>
        </p:txBody>
      </p:sp>
      <p:sp>
        <p:nvSpPr>
          <p:cNvPr id="15" name="Tekstfelt 14"/>
          <p:cNvSpPr txBox="1"/>
          <p:nvPr/>
        </p:nvSpPr>
        <p:spPr>
          <a:xfrm>
            <a:off x="1143000" y="6642556"/>
            <a:ext cx="1195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err="1"/>
              <a:t>Billede:Colourbox.com</a:t>
            </a:r>
            <a:endParaRPr lang="da-DK" sz="800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383" y="2967990"/>
            <a:ext cx="1968821" cy="17880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114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1432</Words>
  <Application>Microsoft Office PowerPoint</Application>
  <PresentationFormat>Widescreen</PresentationFormat>
  <Paragraphs>148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Kantoorthema</vt:lpstr>
      <vt:lpstr>[Bellis]</vt:lpstr>
      <vt:lpstr>[Bøg]</vt:lpstr>
      <vt:lpstr>[Blåmejse]</vt:lpstr>
      <vt:lpstr>PowerPoint-præsentation</vt:lpstr>
      <vt:lpstr>[Syvplettet  Mariehøne]</vt:lpstr>
      <vt:lpstr>[Tidselsommerfugl]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Sien Cromphout</dc:creator>
  <cp:lastModifiedBy>Karen Præstegaard Hendriksen</cp:lastModifiedBy>
  <cp:revision>71</cp:revision>
  <dcterms:created xsi:type="dcterms:W3CDTF">2015-10-21T13:46:44Z</dcterms:created>
  <dcterms:modified xsi:type="dcterms:W3CDTF">2017-02-28T16:40:48Z</dcterms:modified>
</cp:coreProperties>
</file>